
<file path=[Content_Types].xml><?xml version="1.0" encoding="utf-8"?>
<Types xmlns="http://schemas.openxmlformats.org/package/2006/content-types">
  <Default Extension="jpeg" ContentType="image/jpeg"/>
  <Default Extension="JPG" ContentType="image/.jpg"/>
  <Default Extension="png" ContentType="image/png"/>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media/image27.svg" ContentType="image/svg+xml"/>
  <Override PartName="/ppt/media/image9.webp" ContentType="image/webp"/>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6"/>
  </p:notesMasterIdLst>
  <p:sldIdLst>
    <p:sldId id="256" r:id="rId3"/>
    <p:sldId id="429" r:id="rId4"/>
    <p:sldId id="426" r:id="rId5"/>
    <p:sldId id="430" r:id="rId7"/>
    <p:sldId id="423" r:id="rId8"/>
    <p:sldId id="432" r:id="rId9"/>
    <p:sldId id="434" r:id="rId10"/>
    <p:sldId id="440" r:id="rId11"/>
    <p:sldId id="445" r:id="rId12"/>
    <p:sldId id="441" r:id="rId13"/>
    <p:sldId id="421" r:id="rId14"/>
    <p:sldId id="433" r:id="rId15"/>
    <p:sldId id="435" r:id="rId16"/>
    <p:sldId id="442" r:id="rId17"/>
    <p:sldId id="436" r:id="rId18"/>
    <p:sldId id="443" r:id="rId19"/>
    <p:sldId id="437" r:id="rId20"/>
    <p:sldId id="438" r:id="rId21"/>
    <p:sldId id="444" r:id="rId22"/>
    <p:sldId id="270" r:id="rId23"/>
  </p:sldIdLst>
  <p:sldSz cx="18288000" cy="10287000"/>
  <p:notesSz cx="6858000" cy="9144000"/>
  <p:embeddedFontLst>
    <p:embeddedFont>
      <p:font typeface="SimSun" panose="02010600030101010101" pitchFamily="2" charset="-122"/>
      <p:regular r:id="rId27"/>
    </p:embeddedFont>
    <p:embeddedFont>
      <p:font typeface="Arial Unicode Bold" panose="020B0704020202020204" charset="-122"/>
      <p:bold r:id="rId28"/>
    </p:embeddedFont>
    <p:embeddedFont>
      <p:font typeface="Calibri" panose="020F0502020204030204" charset="0"/>
      <p:regular r:id="rId29"/>
      <p:bold r:id="rId30"/>
      <p:italic r:id="rId31"/>
      <p:boldItalic r:id="rId32"/>
    </p:embeddedFont>
    <p:embeddedFont>
      <p:font typeface="Tahoma" panose="020B0604030504040204" charset="0"/>
      <p:regular r:id="rId3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F409A"/>
    <a:srgbClr val="393E92"/>
    <a:srgbClr val="F3742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46" autoAdjust="0"/>
  </p:normalViewPr>
  <p:slideViewPr>
    <p:cSldViewPr showGuides="1">
      <p:cViewPr varScale="1">
        <p:scale>
          <a:sx n="52" d="100"/>
          <a:sy n="52" d="100"/>
        </p:scale>
        <p:origin x="850"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notesMaster" Target="notesMasters/notesMaster1.xml"/><Relationship Id="rId5" Type="http://schemas.openxmlformats.org/officeDocument/2006/relationships/slide" Target="slides/slide3.xml"/><Relationship Id="rId4" Type="http://schemas.openxmlformats.org/officeDocument/2006/relationships/slide" Target="slides/slide2.xml"/><Relationship Id="rId33" Type="http://schemas.openxmlformats.org/officeDocument/2006/relationships/font" Target="fonts/font7.fntdata"/><Relationship Id="rId32" Type="http://schemas.openxmlformats.org/officeDocument/2006/relationships/font" Target="fonts/font6.fntdata"/><Relationship Id="rId31" Type="http://schemas.openxmlformats.org/officeDocument/2006/relationships/font" Target="fonts/font5.fntdata"/><Relationship Id="rId30" Type="http://schemas.openxmlformats.org/officeDocument/2006/relationships/font" Target="fonts/font4.fntdata"/><Relationship Id="rId3" Type="http://schemas.openxmlformats.org/officeDocument/2006/relationships/slide" Target="slides/slide1.xml"/><Relationship Id="rId29" Type="http://schemas.openxmlformats.org/officeDocument/2006/relationships/font" Target="fonts/font3.fntdata"/><Relationship Id="rId28" Type="http://schemas.openxmlformats.org/officeDocument/2006/relationships/font" Target="fonts/font2.fntdata"/><Relationship Id="rId27" Type="http://schemas.openxmlformats.org/officeDocument/2006/relationships/font" Target="fonts/font1.fntdata"/><Relationship Id="rId26" Type="http://schemas.openxmlformats.org/officeDocument/2006/relationships/tableStyles" Target="tableStyles.xml"/><Relationship Id="rId25" Type="http://schemas.openxmlformats.org/officeDocument/2006/relationships/viewProps" Target="viewProps.xml"/><Relationship Id="rId24" Type="http://schemas.openxmlformats.org/officeDocument/2006/relationships/presProps" Target="presProps.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9973649-E68F-7547-B3E6-410CA33DFD23}" type="datetimeFigureOut">
              <a:rPr/>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4F9DA84-3FF9-FB45-98BD-20A27889F2B0}" type="slidenum">
              <a:rPr/>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4F9DA84-3FF9-FB45-98BD-20A27889F2B0}" type="slidenum">
              <a:rPr lang="en-US" smtClean="0"/>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4F9DA84-3FF9-FB45-98BD-20A27889F2B0}" type="slidenum">
              <a:rPr lang="en-US" smtClean="0"/>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4F9DA84-3FF9-FB45-98BD-20A27889F2B0}" type="slidenum">
              <a:rPr lang="en-US" smtClean="0"/>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4F9DA84-3FF9-FB45-98BD-20A27889F2B0}" type="slidenum">
              <a:rPr lang="en-US" smtClean="0"/>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4F9DA84-3FF9-FB45-98BD-20A27889F2B0}" type="slidenum">
              <a:rPr lang="en-US" smtClean="0"/>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4F9DA84-3FF9-FB45-98BD-20A27889F2B0}" type="slidenum">
              <a:rPr lang="en-US" smtClean="0"/>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5.emf"/><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7" Type="http://schemas.openxmlformats.org/officeDocument/2006/relationships/notesSlide" Target="../notesSlides/notesSlide8.xml"/><Relationship Id="rId6" Type="http://schemas.openxmlformats.org/officeDocument/2006/relationships/slideLayout" Target="../slideLayouts/slideLayout7.xml"/><Relationship Id="rId5" Type="http://schemas.openxmlformats.org/officeDocument/2006/relationships/image" Target="../media/image17.jpeg"/><Relationship Id="rId4" Type="http://schemas.openxmlformats.org/officeDocument/2006/relationships/image" Target="../media/image16.jpeg"/><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3.png"/></Relationships>
</file>

<file path=ppt/slides/_rels/slide11.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18.jpeg"/><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3.png"/></Relationships>
</file>

<file path=ppt/slides/_rels/slide12.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19.png"/><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3.png"/></Relationships>
</file>

<file path=ppt/slides/_rels/slide13.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20.png"/><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3.png"/></Relationships>
</file>

<file path=ppt/slides/_rels/slide14.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21.png"/><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3.png"/></Relationships>
</file>

<file path=ppt/slides/_rels/slide15.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3.png"/></Relationships>
</file>

<file path=ppt/slides/_rels/slide16.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3.png"/></Relationships>
</file>

<file path=ppt/slides/_rels/slide17.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3.png"/></Relationships>
</file>

<file path=ppt/slides/_rels/slide18.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3.png"/></Relationships>
</file>

<file path=ppt/slides/_rels/slide19.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3.png"/></Relationships>
</file>

<file path=ppt/slides/_rels/slide2.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3.png"/></Relationships>
</file>

<file path=ppt/slides/_rels/slide20.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image" Target="../media/image25.png"/></Relationships>
</file>

<file path=ppt/slides/_rels/slide3.xml.rels><?xml version="1.0" encoding="UTF-8" standalone="yes"?>
<Relationships xmlns="http://schemas.openxmlformats.org/package/2006/relationships"><Relationship Id="rId7" Type="http://schemas.openxmlformats.org/officeDocument/2006/relationships/notesSlide" Target="../notesSlides/notesSlide1.xml"/><Relationship Id="rId6" Type="http://schemas.openxmlformats.org/officeDocument/2006/relationships/slideLayout" Target="../slideLayouts/slideLayout7.xml"/><Relationship Id="rId5" Type="http://schemas.openxmlformats.org/officeDocument/2006/relationships/image" Target="../media/image9.webp"/><Relationship Id="rId4" Type="http://schemas.openxmlformats.org/officeDocument/2006/relationships/image" Target="../media/image8.jpeg"/><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3.png"/></Relationships>
</file>

<file path=ppt/slides/_rels/slide4.xml.rels><?xml version="1.0" encoding="UTF-8" standalone="yes"?>
<Relationships xmlns="http://schemas.openxmlformats.org/package/2006/relationships"><Relationship Id="rId6" Type="http://schemas.openxmlformats.org/officeDocument/2006/relationships/notesSlide" Target="../notesSlides/notesSlide2.xml"/><Relationship Id="rId5" Type="http://schemas.openxmlformats.org/officeDocument/2006/relationships/slideLayout" Target="../slideLayouts/slideLayout7.xml"/><Relationship Id="rId4" Type="http://schemas.openxmlformats.org/officeDocument/2006/relationships/image" Target="../media/image10.jpeg"/><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3.png"/></Relationships>
</file>

<file path=ppt/slides/_rels/slide5.xml.rels><?xml version="1.0" encoding="UTF-8" standalone="yes"?>
<Relationships xmlns="http://schemas.openxmlformats.org/package/2006/relationships"><Relationship Id="rId6" Type="http://schemas.openxmlformats.org/officeDocument/2006/relationships/notesSlide" Target="../notesSlides/notesSlide3.xml"/><Relationship Id="rId5" Type="http://schemas.openxmlformats.org/officeDocument/2006/relationships/slideLayout" Target="../slideLayouts/slideLayout7.xml"/><Relationship Id="rId4" Type="http://schemas.openxmlformats.org/officeDocument/2006/relationships/image" Target="../media/image11.jpeg"/><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3.png"/></Relationships>
</file>

<file path=ppt/slides/_rels/slide6.xml.rels><?xml version="1.0" encoding="UTF-8" standalone="yes"?>
<Relationships xmlns="http://schemas.openxmlformats.org/package/2006/relationships"><Relationship Id="rId6" Type="http://schemas.openxmlformats.org/officeDocument/2006/relationships/notesSlide" Target="../notesSlides/notesSlide4.xml"/><Relationship Id="rId5" Type="http://schemas.openxmlformats.org/officeDocument/2006/relationships/slideLayout" Target="../slideLayouts/slideLayout7.xml"/><Relationship Id="rId4" Type="http://schemas.openxmlformats.org/officeDocument/2006/relationships/image" Target="../media/image12.jpeg"/><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3.png"/></Relationships>
</file>

<file path=ppt/slides/_rels/slide7.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slideLayout" Target="../slideLayouts/slideLayout7.xml"/><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3.png"/></Relationships>
</file>

<file path=ppt/slides/_rels/slide8.xml.rels><?xml version="1.0" encoding="UTF-8" standalone="yes"?>
<Relationships xmlns="http://schemas.openxmlformats.org/package/2006/relationships"><Relationship Id="rId8" Type="http://schemas.openxmlformats.org/officeDocument/2006/relationships/notesSlide" Target="../notesSlides/notesSlide6.xml"/><Relationship Id="rId7" Type="http://schemas.openxmlformats.org/officeDocument/2006/relationships/slideLayout" Target="../slideLayouts/slideLayout7.xml"/><Relationship Id="rId6" Type="http://schemas.openxmlformats.org/officeDocument/2006/relationships/image" Target="../media/image14.jpeg"/><Relationship Id="rId5" Type="http://schemas.openxmlformats.org/officeDocument/2006/relationships/image" Target="../media/image11.jpeg"/><Relationship Id="rId4" Type="http://schemas.openxmlformats.org/officeDocument/2006/relationships/image" Target="../media/image13.jpeg"/><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3.png"/></Relationships>
</file>

<file path=ppt/slides/_rels/slide9.xml.rels><?xml version="1.0" encoding="UTF-8" standalone="yes"?>
<Relationships xmlns="http://schemas.openxmlformats.org/package/2006/relationships"><Relationship Id="rId6" Type="http://schemas.openxmlformats.org/officeDocument/2006/relationships/notesSlide" Target="../notesSlides/notesSlide7.xml"/><Relationship Id="rId5" Type="http://schemas.openxmlformats.org/officeDocument/2006/relationships/slideLayout" Target="../slideLayouts/slideLayout7.xml"/><Relationship Id="rId4" Type="http://schemas.openxmlformats.org/officeDocument/2006/relationships/image" Target="../media/image15.png"/><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D6C0F"/>
        </a:solidFill>
        <a:effectLst/>
      </p:bgPr>
    </p:bg>
    <p:spTree>
      <p:nvGrpSpPr>
        <p:cNvPr id="1" name=""/>
        <p:cNvGrpSpPr/>
        <p:nvPr/>
      </p:nvGrpSpPr>
      <p:grpSpPr>
        <a:xfrm>
          <a:off x="0" y="0"/>
          <a:ext cx="0" cy="0"/>
          <a:chOff x="0" y="0"/>
          <a:chExt cx="0" cy="0"/>
        </a:xfrm>
      </p:grpSpPr>
      <p:sp>
        <p:nvSpPr>
          <p:cNvPr id="2" name="Freeform 2"/>
          <p:cNvSpPr/>
          <p:nvPr/>
        </p:nvSpPr>
        <p:spPr>
          <a:xfrm>
            <a:off x="0" y="975195"/>
            <a:ext cx="4450490" cy="8914306"/>
          </a:xfrm>
          <a:custGeom>
            <a:avLst/>
            <a:gdLst/>
            <a:ahLst/>
            <a:cxnLst/>
            <a:rect l="l" t="t" r="r" b="b"/>
            <a:pathLst>
              <a:path w="4450490" h="8914306">
                <a:moveTo>
                  <a:pt x="0" y="0"/>
                </a:moveTo>
                <a:lnTo>
                  <a:pt x="4450490" y="0"/>
                </a:lnTo>
                <a:lnTo>
                  <a:pt x="4450490" y="8914306"/>
                </a:lnTo>
                <a:lnTo>
                  <a:pt x="0" y="8914306"/>
                </a:lnTo>
                <a:lnTo>
                  <a:pt x="0" y="0"/>
                </a:lnTo>
                <a:close/>
              </a:path>
            </a:pathLst>
          </a:custGeom>
          <a:blipFill>
            <a:blip r:embed="rId1"/>
            <a:stretch>
              <a:fillRect/>
            </a:stretch>
          </a:blipFill>
        </p:spPr>
        <p:txBody>
          <a:bodyPr/>
          <a:lstStyle/>
          <a:p>
            <a:endParaRPr lang="vi-VN"/>
          </a:p>
        </p:txBody>
      </p:sp>
      <p:sp>
        <p:nvSpPr>
          <p:cNvPr id="3" name="Freeform 3"/>
          <p:cNvSpPr/>
          <p:nvPr/>
        </p:nvSpPr>
        <p:spPr>
          <a:xfrm>
            <a:off x="30480" y="981869"/>
            <a:ext cx="4460621" cy="8986231"/>
          </a:xfrm>
          <a:custGeom>
            <a:avLst/>
            <a:gdLst/>
            <a:ahLst/>
            <a:cxnLst/>
            <a:rect l="l" t="t" r="r" b="b"/>
            <a:pathLst>
              <a:path w="4460621" h="8986231">
                <a:moveTo>
                  <a:pt x="0" y="0"/>
                </a:moveTo>
                <a:lnTo>
                  <a:pt x="4460621" y="0"/>
                </a:lnTo>
                <a:lnTo>
                  <a:pt x="4460621" y="8986231"/>
                </a:lnTo>
                <a:lnTo>
                  <a:pt x="0" y="8986231"/>
                </a:lnTo>
                <a:lnTo>
                  <a:pt x="0" y="0"/>
                </a:lnTo>
                <a:close/>
              </a:path>
            </a:pathLst>
          </a:custGeom>
          <a:blipFill>
            <a:blip r:embed="rId2"/>
            <a:stretch>
              <a:fillRect r="-4967"/>
            </a:stretch>
          </a:blipFill>
        </p:spPr>
        <p:txBody>
          <a:bodyPr/>
          <a:lstStyle/>
          <a:p>
            <a:endParaRPr lang="vi-VN"/>
          </a:p>
        </p:txBody>
      </p:sp>
      <p:sp>
        <p:nvSpPr>
          <p:cNvPr id="4" name="Freeform 4"/>
          <p:cNvSpPr/>
          <p:nvPr/>
        </p:nvSpPr>
        <p:spPr>
          <a:xfrm>
            <a:off x="0" y="9635852"/>
            <a:ext cx="18288000" cy="762840"/>
          </a:xfrm>
          <a:custGeom>
            <a:avLst/>
            <a:gdLst/>
            <a:ahLst/>
            <a:cxnLst/>
            <a:rect l="l" t="t" r="r" b="b"/>
            <a:pathLst>
              <a:path w="18288000" h="762840">
                <a:moveTo>
                  <a:pt x="0" y="0"/>
                </a:moveTo>
                <a:lnTo>
                  <a:pt x="18288000" y="0"/>
                </a:lnTo>
                <a:lnTo>
                  <a:pt x="18288000" y="762840"/>
                </a:lnTo>
                <a:lnTo>
                  <a:pt x="0" y="762840"/>
                </a:lnTo>
                <a:lnTo>
                  <a:pt x="0" y="0"/>
                </a:lnTo>
                <a:close/>
              </a:path>
            </a:pathLst>
          </a:custGeom>
          <a:blipFill>
            <a:blip r:embed="rId3"/>
            <a:stretch>
              <a:fillRect t="-6937" b="-6937"/>
            </a:stretch>
          </a:blipFill>
        </p:spPr>
        <p:txBody>
          <a:bodyPr/>
          <a:lstStyle/>
          <a:p>
            <a:endParaRPr lang="vi-VN"/>
          </a:p>
        </p:txBody>
      </p:sp>
      <p:sp>
        <p:nvSpPr>
          <p:cNvPr id="5" name="Freeform 5"/>
          <p:cNvSpPr/>
          <p:nvPr/>
        </p:nvSpPr>
        <p:spPr>
          <a:xfrm>
            <a:off x="9534026" y="1638"/>
            <a:ext cx="3343774" cy="3160661"/>
          </a:xfrm>
          <a:custGeom>
            <a:avLst/>
            <a:gdLst/>
            <a:ahLst/>
            <a:cxnLst/>
            <a:rect l="l" t="t" r="r" b="b"/>
            <a:pathLst>
              <a:path w="3628048" h="3292539">
                <a:moveTo>
                  <a:pt x="0" y="0"/>
                </a:moveTo>
                <a:lnTo>
                  <a:pt x="3628049" y="0"/>
                </a:lnTo>
                <a:lnTo>
                  <a:pt x="3628049" y="3292539"/>
                </a:lnTo>
                <a:lnTo>
                  <a:pt x="0" y="3292539"/>
                </a:lnTo>
                <a:lnTo>
                  <a:pt x="0" y="0"/>
                </a:lnTo>
                <a:close/>
              </a:path>
            </a:pathLst>
          </a:custGeom>
          <a:blipFill>
            <a:blip r:embed="rId4"/>
            <a:stretch>
              <a:fillRect/>
            </a:stretch>
          </a:blipFill>
        </p:spPr>
        <p:txBody>
          <a:bodyPr/>
          <a:lstStyle/>
          <a:p>
            <a:endParaRPr lang="vi-VN"/>
          </a:p>
        </p:txBody>
      </p:sp>
      <p:sp>
        <p:nvSpPr>
          <p:cNvPr id="6" name="TextBox 6"/>
          <p:cNvSpPr txBox="1"/>
          <p:nvPr/>
        </p:nvSpPr>
        <p:spPr>
          <a:xfrm>
            <a:off x="4203330" y="3433102"/>
            <a:ext cx="14005165" cy="6292300"/>
          </a:xfrm>
          <a:prstGeom prst="rect">
            <a:avLst/>
          </a:prstGeom>
        </p:spPr>
        <p:txBody>
          <a:bodyPr lIns="0" tIns="0" rIns="0" bIns="0" rtlCol="0" anchor="t">
            <a:spAutoFit/>
          </a:bodyPr>
          <a:lstStyle/>
          <a:p>
            <a:pPr algn="ctr">
              <a:lnSpc>
                <a:spcPct val="130000"/>
              </a:lnSpc>
            </a:pPr>
            <a:r>
              <a:rPr lang="vi-VN" sz="4400" b="1" dirty="0">
                <a:solidFill>
                  <a:srgbClr val="F5FFFB"/>
                </a:solidFill>
                <a:ea typeface="Arial Unicode Bold" panose="020B0704020202020204" charset="-122"/>
                <a:cs typeface="Arial Unicode Bold" panose="020B0704020202020204" charset="-122"/>
                <a:sym typeface="Arial Unicode Bold" panose="020B0704020202020204" charset="-122"/>
              </a:rPr>
              <a:t>THỰC TẬP CNTT5: TRIỂN KHAI, ỨNG DỤNG AI&amp;IOT</a:t>
            </a:r>
            <a:endParaRPr lang="vi-VN" sz="4400" b="1" dirty="0">
              <a:solidFill>
                <a:srgbClr val="F5FFFB"/>
              </a:solidFill>
              <a:ea typeface="Arial Unicode Bold" panose="020B0704020202020204" charset="-122"/>
              <a:cs typeface="Arial Unicode Bold" panose="020B0704020202020204" charset="-122"/>
              <a:sym typeface="Arial Unicode Bold" panose="020B0704020202020204" charset="-122"/>
            </a:endParaRPr>
          </a:p>
          <a:p>
            <a:pPr algn="ctr">
              <a:lnSpc>
                <a:spcPct val="130000"/>
              </a:lnSpc>
            </a:pPr>
            <a:r>
              <a:rPr lang="vi-VN" sz="4400" b="1" dirty="0">
                <a:solidFill>
                  <a:srgbClr val="F5FFFB"/>
                </a:solidFill>
                <a:ea typeface="Arial Unicode Bold" panose="020B0704020202020204" charset="-122"/>
                <a:cs typeface="Arial Unicode Bold" panose="020B0704020202020204" charset="-122"/>
                <a:sym typeface="Arial Unicode Bold" panose="020B0704020202020204" charset="-122"/>
              </a:rPr>
              <a:t>Đề tài: Phát hiện hành vi gian lận trong thi cử</a:t>
            </a:r>
            <a:endParaRPr lang="vi-VN" sz="4400" b="1" dirty="0">
              <a:solidFill>
                <a:srgbClr val="F5FFFB"/>
              </a:solidFill>
              <a:ea typeface="Arial Unicode Bold" panose="020B0704020202020204" charset="-122"/>
              <a:cs typeface="Arial Unicode Bold" panose="020B0704020202020204" charset="-122"/>
              <a:sym typeface="Arial Unicode Bold" panose="020B0704020202020204" charset="-122"/>
            </a:endParaRPr>
          </a:p>
          <a:p>
            <a:pPr algn="ctr">
              <a:lnSpc>
                <a:spcPct val="130000"/>
              </a:lnSpc>
            </a:pPr>
            <a:r>
              <a:rPr lang="vi-VN" sz="3800" dirty="0">
                <a:solidFill>
                  <a:srgbClr val="F5FFFB"/>
                </a:solidFill>
                <a:ea typeface="Arial Unicode Bold" panose="020B0704020202020204" charset="-122"/>
                <a:cs typeface="Arial Unicode Bold" panose="020B0704020202020204" charset="-122"/>
                <a:sym typeface="Arial Unicode Bold" panose="020B0704020202020204" charset="-122"/>
              </a:rPr>
              <a:t>Giảng viên: </a:t>
            </a:r>
            <a:r>
              <a:rPr lang="vi-VN" sz="3800" dirty="0" err="1">
                <a:solidFill>
                  <a:srgbClr val="F5FFFB"/>
                </a:solidFill>
                <a:ea typeface="Arial Unicode Bold" panose="020B0704020202020204" charset="-122"/>
                <a:cs typeface="Arial Unicode Bold" panose="020B0704020202020204" charset="-122"/>
                <a:sym typeface="Arial Unicode Bold" panose="020B0704020202020204" charset="-122"/>
              </a:rPr>
              <a:t>ThS</a:t>
            </a:r>
            <a:r>
              <a:rPr lang="vi-VN" sz="3800" dirty="0">
                <a:solidFill>
                  <a:srgbClr val="F5FFFB"/>
                </a:solidFill>
                <a:ea typeface="Arial Unicode Bold" panose="020B0704020202020204" charset="-122"/>
                <a:cs typeface="Arial Unicode Bold" panose="020B0704020202020204" charset="-122"/>
                <a:sym typeface="Arial Unicode Bold" panose="020B0704020202020204" charset="-122"/>
              </a:rPr>
              <a:t>. Lê Trung Hiếu &amp; Nguyễn Văn Nhân </a:t>
            </a:r>
            <a:endParaRPr lang="en-US" sz="3800" dirty="0">
              <a:solidFill>
                <a:srgbClr val="F5FFFB"/>
              </a:solidFill>
              <a:latin typeface="Arial Unicode Bold" panose="020B0704020202020204" charset="-122"/>
              <a:ea typeface="Arial Unicode Bold" panose="020B0704020202020204" charset="-122"/>
              <a:cs typeface="Arial Unicode Bold" panose="020B0704020202020204" charset="-122"/>
              <a:sym typeface="Arial Unicode Bold" panose="020B0704020202020204" charset="-122"/>
            </a:endParaRPr>
          </a:p>
          <a:p>
            <a:pPr>
              <a:lnSpc>
                <a:spcPts val="5965"/>
              </a:lnSpc>
            </a:pPr>
            <a:r>
              <a:rPr lang="en-US" sz="3800" dirty="0">
                <a:solidFill>
                  <a:srgbClr val="F5FFFB"/>
                </a:solidFill>
                <a:latin typeface="Arial" panose="020B0604020202020204" pitchFamily="34" charset="0"/>
                <a:ea typeface="Arial Unicode Bold" panose="020B0704020202020204" charset="-122"/>
                <a:cs typeface="Arial" panose="020B0604020202020204" pitchFamily="34" charset="0"/>
                <a:sym typeface="Arial Unicode Bold" panose="020B0704020202020204" charset="-122"/>
              </a:rPr>
              <a:t>	</a:t>
            </a:r>
            <a:r>
              <a:rPr lang="vi-VN" sz="3800" dirty="0">
                <a:solidFill>
                  <a:srgbClr val="F5FFFB"/>
                </a:solidFill>
                <a:latin typeface="Arial" panose="020B0604020202020204" pitchFamily="34" charset="0"/>
                <a:ea typeface="Arial Unicode Bold" panose="020B0704020202020204" charset="-122"/>
                <a:cs typeface="Arial" panose="020B0604020202020204" pitchFamily="34" charset="0"/>
                <a:sym typeface="Arial Unicode Bold" panose="020B0704020202020204" charset="-122"/>
              </a:rPr>
              <a:t>	</a:t>
            </a:r>
            <a:r>
              <a:rPr lang="vi-VN" sz="3800" dirty="0">
                <a:solidFill>
                  <a:srgbClr val="F5FFFB"/>
                </a:solidFill>
                <a:ea typeface="Arial Unicode Bold" panose="020B0704020202020204" charset="-122"/>
                <a:cs typeface="Arial" panose="020B0604020202020204" pitchFamily="34" charset="0"/>
                <a:sym typeface="Arial Unicode Bold" panose="020B0704020202020204" charset="-122"/>
              </a:rPr>
              <a:t>Nhóm 9 - CNTT1605: Nguyễn Trọng Anh</a:t>
            </a:r>
            <a:endParaRPr lang="vi-VN" sz="3800" dirty="0">
              <a:solidFill>
                <a:srgbClr val="F5FFFB"/>
              </a:solidFill>
              <a:ea typeface="Arial Unicode Bold" panose="020B0704020202020204" charset="-122"/>
              <a:cs typeface="Arial" panose="020B0604020202020204" pitchFamily="34" charset="0"/>
              <a:sym typeface="Arial Unicode Bold" panose="020B0704020202020204" charset="-122"/>
            </a:endParaRPr>
          </a:p>
          <a:p>
            <a:pPr>
              <a:lnSpc>
                <a:spcPts val="5965"/>
              </a:lnSpc>
            </a:pPr>
            <a:r>
              <a:rPr lang="vi-VN" sz="3800" dirty="0">
                <a:solidFill>
                  <a:srgbClr val="F5FFFB"/>
                </a:solidFill>
                <a:ea typeface="Arial Unicode Bold" panose="020B0704020202020204" charset="-122"/>
                <a:cs typeface="Arial" panose="020B0604020202020204" pitchFamily="34" charset="0"/>
                <a:sym typeface="Arial Unicode Bold" panose="020B0704020202020204" charset="-122"/>
              </a:rPr>
              <a:t>					  		 Nguyễn Anh Dũng</a:t>
            </a:r>
            <a:endParaRPr lang="vi-VN" sz="3800" dirty="0">
              <a:solidFill>
                <a:srgbClr val="F5FFFB"/>
              </a:solidFill>
              <a:ea typeface="Arial Unicode Bold" panose="020B0704020202020204" charset="-122"/>
              <a:cs typeface="Arial" panose="020B0604020202020204" pitchFamily="34" charset="0"/>
              <a:sym typeface="Arial Unicode Bold" panose="020B0704020202020204" charset="-122"/>
            </a:endParaRPr>
          </a:p>
          <a:p>
            <a:pPr>
              <a:lnSpc>
                <a:spcPts val="5965"/>
              </a:lnSpc>
            </a:pPr>
            <a:r>
              <a:rPr lang="vi-VN" sz="3800" dirty="0">
                <a:solidFill>
                  <a:srgbClr val="F5FFFB"/>
                </a:solidFill>
                <a:ea typeface="Arial Unicode Bold" panose="020B0704020202020204" charset="-122"/>
                <a:cs typeface="Arial" panose="020B0604020202020204" pitchFamily="34" charset="0"/>
                <a:sym typeface="Arial Unicode Bold" panose="020B0704020202020204" charset="-122"/>
              </a:rPr>
              <a:t>					  		 Phạm Thị Huyền Trang</a:t>
            </a:r>
            <a:endParaRPr lang="vi-VN" sz="3800" dirty="0">
              <a:solidFill>
                <a:srgbClr val="F5FFFB"/>
              </a:solidFill>
              <a:ea typeface="Arial Unicode Bold" panose="020B0704020202020204" charset="-122"/>
              <a:cs typeface="Arial" panose="020B0604020202020204" pitchFamily="34" charset="0"/>
              <a:sym typeface="Arial Unicode Bold" panose="020B0704020202020204" charset="-122"/>
            </a:endParaRPr>
          </a:p>
          <a:p>
            <a:pPr>
              <a:lnSpc>
                <a:spcPts val="5965"/>
              </a:lnSpc>
            </a:pPr>
            <a:r>
              <a:rPr lang="vi-VN" sz="3800" dirty="0">
                <a:solidFill>
                  <a:srgbClr val="F5FFFB"/>
                </a:solidFill>
                <a:ea typeface="Arial Unicode Bold" panose="020B0704020202020204" charset="-122"/>
                <a:cs typeface="Arial" panose="020B0604020202020204" pitchFamily="34" charset="0"/>
                <a:sym typeface="Arial Unicode Bold" panose="020B0704020202020204" charset="-122"/>
              </a:rPr>
              <a:t>					  		 Trần Ngọc Duyên	</a:t>
            </a:r>
            <a:endParaRPr lang="vi-VN" sz="3800" dirty="0">
              <a:solidFill>
                <a:srgbClr val="F5FFFB"/>
              </a:solidFill>
              <a:ea typeface="Arial Unicode Bold" panose="020B0704020202020204" charset="-122"/>
              <a:cs typeface="Arial" panose="020B0604020202020204" pitchFamily="34" charset="0"/>
              <a:sym typeface="Arial Unicode Bold" panose="020B0704020202020204" charset="-122"/>
            </a:endParaRPr>
          </a:p>
          <a:p>
            <a:pPr>
              <a:lnSpc>
                <a:spcPts val="5965"/>
              </a:lnSpc>
            </a:pPr>
            <a:r>
              <a:rPr lang="vi-VN" sz="3800" dirty="0">
                <a:solidFill>
                  <a:srgbClr val="F5FFFB"/>
                </a:solidFill>
                <a:ea typeface="Arial Unicode Bold" panose="020B0704020202020204" charset="-122"/>
                <a:cs typeface="Arial" panose="020B0604020202020204" pitchFamily="34" charset="0"/>
                <a:sym typeface="Arial Unicode Bold" panose="020B0704020202020204" charset="-122"/>
              </a:rPr>
              <a:t>					  		 Trương Văn An</a:t>
            </a:r>
            <a:r>
              <a:rPr lang="vi-VN" sz="4000" dirty="0">
                <a:solidFill>
                  <a:srgbClr val="F5FFFB"/>
                </a:solidFill>
                <a:latin typeface="Arial" panose="020B0604020202020204" pitchFamily="34" charset="0"/>
                <a:ea typeface="Arial Unicode Bold" panose="020B0704020202020204" charset="-122"/>
                <a:cs typeface="Arial" panose="020B0604020202020204" pitchFamily="34" charset="0"/>
                <a:sym typeface="Arial Unicode Bold" panose="020B0704020202020204" charset="-122"/>
              </a:rPr>
              <a:t>			</a:t>
            </a:r>
            <a:endParaRPr lang="en-US" sz="4000" dirty="0">
              <a:solidFill>
                <a:srgbClr val="F5FFFB"/>
              </a:solidFill>
              <a:latin typeface="Arial" panose="020B0604020202020204" pitchFamily="34" charset="0"/>
              <a:ea typeface="Arial Unicode Bold" panose="020B0704020202020204" charset="-122"/>
              <a:cs typeface="Arial" panose="020B0604020202020204" pitchFamily="34" charset="0"/>
              <a:sym typeface="Arial Unicode Bold" panose="020B0704020202020204" charset="-122"/>
            </a:endParaRPr>
          </a:p>
        </p:txBody>
      </p:sp>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70000" y="1270000"/>
            <a:ext cx="63500" cy="762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9635852"/>
            <a:ext cx="18288000" cy="651148"/>
          </a:xfrm>
          <a:custGeom>
            <a:avLst/>
            <a:gdLst/>
            <a:ahLst/>
            <a:cxnLst/>
            <a:rect l="l" t="t" r="r" b="b"/>
            <a:pathLst>
              <a:path w="18288000" h="651148">
                <a:moveTo>
                  <a:pt x="0" y="0"/>
                </a:moveTo>
                <a:lnTo>
                  <a:pt x="18288000" y="0"/>
                </a:lnTo>
                <a:lnTo>
                  <a:pt x="18288000" y="651148"/>
                </a:lnTo>
                <a:lnTo>
                  <a:pt x="0" y="651148"/>
                </a:lnTo>
                <a:lnTo>
                  <a:pt x="0" y="0"/>
                </a:lnTo>
                <a:close/>
              </a:path>
            </a:pathLst>
          </a:custGeom>
          <a:blipFill>
            <a:blip r:embed="rId1"/>
            <a:stretch>
              <a:fillRect t="-16703" b="-16703"/>
            </a:stretch>
          </a:blipFill>
        </p:spPr>
        <p:txBody>
          <a:bodyPr/>
          <a:lstStyle/>
          <a:p>
            <a:endParaRPr lang="vi-VN"/>
          </a:p>
        </p:txBody>
      </p:sp>
      <p:sp>
        <p:nvSpPr>
          <p:cNvPr id="3" name="Freeform 3"/>
          <p:cNvSpPr/>
          <p:nvPr/>
        </p:nvSpPr>
        <p:spPr>
          <a:xfrm>
            <a:off x="15890875" y="235153"/>
            <a:ext cx="2057400" cy="1763204"/>
          </a:xfrm>
          <a:custGeom>
            <a:avLst/>
            <a:gdLst/>
            <a:ahLst/>
            <a:cxnLst/>
            <a:rect l="l" t="t" r="r" b="b"/>
            <a:pathLst>
              <a:path w="947177" h="859563">
                <a:moveTo>
                  <a:pt x="0" y="0"/>
                </a:moveTo>
                <a:lnTo>
                  <a:pt x="947177" y="0"/>
                </a:lnTo>
                <a:lnTo>
                  <a:pt x="947177" y="859563"/>
                </a:lnTo>
                <a:lnTo>
                  <a:pt x="0" y="859563"/>
                </a:lnTo>
                <a:lnTo>
                  <a:pt x="0" y="0"/>
                </a:lnTo>
                <a:close/>
              </a:path>
            </a:pathLst>
          </a:custGeom>
          <a:blipFill>
            <a:blip r:embed="rId2"/>
            <a:stretch>
              <a:fillRect/>
            </a:stretch>
          </a:blipFill>
        </p:spPr>
        <p:txBody>
          <a:bodyPr/>
          <a:lstStyle/>
          <a:p>
            <a:endParaRPr lang="vi-VN"/>
          </a:p>
        </p:txBody>
      </p:sp>
      <p:sp>
        <p:nvSpPr>
          <p:cNvPr id="207" name="TextBox 206"/>
          <p:cNvSpPr txBox="1"/>
          <p:nvPr/>
        </p:nvSpPr>
        <p:spPr>
          <a:xfrm>
            <a:off x="685800" y="799793"/>
            <a:ext cx="13280136" cy="706755"/>
          </a:xfrm>
          <a:prstGeom prst="rect">
            <a:avLst/>
          </a:prstGeom>
          <a:noFill/>
        </p:spPr>
        <p:txBody>
          <a:bodyPr wrap="square" rtlCol="0">
            <a:spAutoFit/>
          </a:bodyPr>
          <a:lstStyle/>
          <a:p>
            <a:r>
              <a:rPr lang="vi-VN" sz="4000" b="1" dirty="0">
                <a:solidFill>
                  <a:srgbClr val="FF6600"/>
                </a:solidFill>
                <a:latin typeface="Arial" panose="020B0604020202020204"/>
                <a:cs typeface="Arial" panose="020B0604020202020204"/>
              </a:rPr>
              <a:t>XỬ LÝ VÀ GÁN NHÃN DỮ </a:t>
            </a:r>
            <a:r>
              <a:rPr lang="vi-VN" sz="4000" b="1" dirty="0">
                <a:solidFill>
                  <a:srgbClr val="FF6600"/>
                </a:solidFill>
                <a:latin typeface="Arial" panose="020B0604020202020204"/>
                <a:cs typeface="Arial" panose="020B0604020202020204"/>
              </a:rPr>
              <a:t>LIỆU </a:t>
            </a:r>
            <a:endParaRPr lang="vi-VN" sz="4000" b="1" dirty="0">
              <a:solidFill>
                <a:srgbClr val="FF6600"/>
              </a:solidFill>
              <a:latin typeface="Arial" panose="020B0604020202020204"/>
              <a:cs typeface="Arial" panose="020B0604020202020204"/>
            </a:endParaRPr>
          </a:p>
        </p:txBody>
      </p:sp>
      <p:pic>
        <p:nvPicPr>
          <p:cNvPr id="208" name="Picture 207" descr="Dai Nam [PPT] Template 15.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3400" y="1714500"/>
            <a:ext cx="12681785" cy="37785"/>
          </a:xfrm>
          <a:prstGeom prst="rect">
            <a:avLst/>
          </a:prstGeom>
        </p:spPr>
      </p:pic>
      <p:sp>
        <p:nvSpPr>
          <p:cNvPr id="4" name="AutoShape 4" descr="A basic flowchart diagram representing a fraud detection process during an exam. The process involves four main steps: 1. Data collection through IoT devices (camera, sensor, microphone) capturing data from the exam room. 2. Data processing and analysis where AI uses face and action recognition algorithms to analyze the collected data. 3. Fraud detection where AI identifies fraudulent actions (like using a phone or communicating) and sends an alert to the invigilator. 4. Recording and reporting where the system stores the data and generates a report for the invigilator and exam board. Use simple shapes and clear labels for each step in the process, with arrows connecting the steps in sequence."/>
          <p:cNvSpPr>
            <a:spLocks noChangeAspect="1" noChangeArrowheads="1"/>
          </p:cNvSpPr>
          <p:nvPr/>
        </p:nvSpPr>
        <p:spPr bwMode="auto">
          <a:xfrm>
            <a:off x="4267200" y="609284"/>
            <a:ext cx="9411015" cy="941101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US"/>
          </a:p>
        </p:txBody>
      </p:sp>
      <p:pic>
        <p:nvPicPr>
          <p:cNvPr id="9" name="Picture 8" descr="val_batch2_pred"/>
          <p:cNvPicPr>
            <a:picLocks noChangeAspect="1"/>
          </p:cNvPicPr>
          <p:nvPr/>
        </p:nvPicPr>
        <p:blipFill>
          <a:blip r:embed="rId4"/>
          <a:stretch>
            <a:fillRect/>
          </a:stretch>
        </p:blipFill>
        <p:spPr>
          <a:xfrm>
            <a:off x="685800" y="2038985"/>
            <a:ext cx="7310120" cy="7310120"/>
          </a:xfrm>
          <a:prstGeom prst="rect">
            <a:avLst/>
          </a:prstGeom>
        </p:spPr>
      </p:pic>
      <p:pic>
        <p:nvPicPr>
          <p:cNvPr id="10" name="Picture 9" descr="val_batch0_pred"/>
          <p:cNvPicPr>
            <a:picLocks noChangeAspect="1"/>
          </p:cNvPicPr>
          <p:nvPr/>
        </p:nvPicPr>
        <p:blipFill>
          <a:blip r:embed="rId5"/>
          <a:stretch>
            <a:fillRect/>
          </a:stretch>
        </p:blipFill>
        <p:spPr>
          <a:xfrm>
            <a:off x="8534400" y="1998345"/>
            <a:ext cx="7356475" cy="732726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9635852"/>
            <a:ext cx="18288000" cy="651148"/>
          </a:xfrm>
          <a:custGeom>
            <a:avLst/>
            <a:gdLst/>
            <a:ahLst/>
            <a:cxnLst/>
            <a:rect l="l" t="t" r="r" b="b"/>
            <a:pathLst>
              <a:path w="18288000" h="651148">
                <a:moveTo>
                  <a:pt x="0" y="0"/>
                </a:moveTo>
                <a:lnTo>
                  <a:pt x="18288000" y="0"/>
                </a:lnTo>
                <a:lnTo>
                  <a:pt x="18288000" y="651148"/>
                </a:lnTo>
                <a:lnTo>
                  <a:pt x="0" y="651148"/>
                </a:lnTo>
                <a:lnTo>
                  <a:pt x="0" y="0"/>
                </a:lnTo>
                <a:close/>
              </a:path>
            </a:pathLst>
          </a:custGeom>
          <a:blipFill>
            <a:blip r:embed="rId1"/>
            <a:stretch>
              <a:fillRect t="-16703" b="-16703"/>
            </a:stretch>
          </a:blipFill>
        </p:spPr>
        <p:txBody>
          <a:bodyPr/>
          <a:lstStyle/>
          <a:p>
            <a:endParaRPr lang="vi-VN"/>
          </a:p>
        </p:txBody>
      </p:sp>
      <p:sp>
        <p:nvSpPr>
          <p:cNvPr id="3" name="Freeform 3"/>
          <p:cNvSpPr/>
          <p:nvPr/>
        </p:nvSpPr>
        <p:spPr>
          <a:xfrm>
            <a:off x="15468600" y="237058"/>
            <a:ext cx="2057400" cy="1763204"/>
          </a:xfrm>
          <a:custGeom>
            <a:avLst/>
            <a:gdLst/>
            <a:ahLst/>
            <a:cxnLst/>
            <a:rect l="l" t="t" r="r" b="b"/>
            <a:pathLst>
              <a:path w="947177" h="859563">
                <a:moveTo>
                  <a:pt x="0" y="0"/>
                </a:moveTo>
                <a:lnTo>
                  <a:pt x="947177" y="0"/>
                </a:lnTo>
                <a:lnTo>
                  <a:pt x="947177" y="859563"/>
                </a:lnTo>
                <a:lnTo>
                  <a:pt x="0" y="859563"/>
                </a:lnTo>
                <a:lnTo>
                  <a:pt x="0" y="0"/>
                </a:lnTo>
                <a:close/>
              </a:path>
            </a:pathLst>
          </a:custGeom>
          <a:blipFill>
            <a:blip r:embed="rId2"/>
            <a:stretch>
              <a:fillRect/>
            </a:stretch>
          </a:blipFill>
        </p:spPr>
        <p:txBody>
          <a:bodyPr/>
          <a:lstStyle/>
          <a:p>
            <a:endParaRPr lang="vi-VN"/>
          </a:p>
        </p:txBody>
      </p:sp>
      <p:sp>
        <p:nvSpPr>
          <p:cNvPr id="207" name="TextBox 206"/>
          <p:cNvSpPr txBox="1"/>
          <p:nvPr/>
        </p:nvSpPr>
        <p:spPr>
          <a:xfrm>
            <a:off x="496824" y="764717"/>
            <a:ext cx="13280136" cy="706755"/>
          </a:xfrm>
          <a:prstGeom prst="rect">
            <a:avLst/>
          </a:prstGeom>
          <a:noFill/>
        </p:spPr>
        <p:txBody>
          <a:bodyPr wrap="square" rtlCol="0">
            <a:spAutoFit/>
          </a:bodyPr>
          <a:lstStyle/>
          <a:p>
            <a:r>
              <a:rPr lang="vi-VN" sz="4000" b="1" dirty="0">
                <a:solidFill>
                  <a:srgbClr val="FF6600"/>
                </a:solidFill>
                <a:latin typeface="Arial" panose="020B0604020202020204"/>
                <a:cs typeface="Arial" panose="020B0604020202020204"/>
              </a:rPr>
              <a:t>SƠ ĐỒ HỆ </a:t>
            </a:r>
            <a:r>
              <a:rPr lang="vi-VN" sz="4000" b="1" dirty="0">
                <a:solidFill>
                  <a:srgbClr val="FF6600"/>
                </a:solidFill>
                <a:latin typeface="Arial" panose="020B0604020202020204"/>
                <a:cs typeface="Arial" panose="020B0604020202020204"/>
              </a:rPr>
              <a:t>THỐNG</a:t>
            </a:r>
            <a:endParaRPr lang="vi-VN" sz="4000" b="1" dirty="0">
              <a:solidFill>
                <a:srgbClr val="FF6600"/>
              </a:solidFill>
              <a:latin typeface="Arial" panose="020B0604020202020204"/>
              <a:cs typeface="Arial" panose="020B0604020202020204"/>
            </a:endParaRPr>
          </a:p>
        </p:txBody>
      </p:sp>
      <p:pic>
        <p:nvPicPr>
          <p:cNvPr id="208" name="Picture 207" descr="Dai Nam [PPT] Template 15.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3400" y="1714500"/>
            <a:ext cx="12681785" cy="37785"/>
          </a:xfrm>
          <a:prstGeom prst="rect">
            <a:avLst/>
          </a:prstGeom>
        </p:spPr>
      </p:pic>
      <p:pic>
        <p:nvPicPr>
          <p:cNvPr id="4" name="Picture 3" descr="sơ đồ hệ thống yolov11"/>
          <p:cNvPicPr>
            <a:picLocks noChangeAspect="1"/>
          </p:cNvPicPr>
          <p:nvPr/>
        </p:nvPicPr>
        <p:blipFill>
          <a:blip r:embed="rId4"/>
          <a:stretch>
            <a:fillRect/>
          </a:stretch>
        </p:blipFill>
        <p:spPr>
          <a:xfrm>
            <a:off x="1981200" y="1859280"/>
            <a:ext cx="13609955" cy="774636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9635852"/>
            <a:ext cx="18288000" cy="651148"/>
          </a:xfrm>
          <a:custGeom>
            <a:avLst/>
            <a:gdLst/>
            <a:ahLst/>
            <a:cxnLst/>
            <a:rect l="l" t="t" r="r" b="b"/>
            <a:pathLst>
              <a:path w="18288000" h="651148">
                <a:moveTo>
                  <a:pt x="0" y="0"/>
                </a:moveTo>
                <a:lnTo>
                  <a:pt x="18288000" y="0"/>
                </a:lnTo>
                <a:lnTo>
                  <a:pt x="18288000" y="651148"/>
                </a:lnTo>
                <a:lnTo>
                  <a:pt x="0" y="651148"/>
                </a:lnTo>
                <a:lnTo>
                  <a:pt x="0" y="0"/>
                </a:lnTo>
                <a:close/>
              </a:path>
            </a:pathLst>
          </a:custGeom>
          <a:blipFill>
            <a:blip r:embed="rId1"/>
            <a:stretch>
              <a:fillRect t="-16703" b="-16703"/>
            </a:stretch>
          </a:blipFill>
        </p:spPr>
        <p:txBody>
          <a:bodyPr/>
          <a:lstStyle/>
          <a:p>
            <a:endParaRPr lang="vi-VN"/>
          </a:p>
        </p:txBody>
      </p:sp>
      <p:sp>
        <p:nvSpPr>
          <p:cNvPr id="3" name="Freeform 3"/>
          <p:cNvSpPr/>
          <p:nvPr/>
        </p:nvSpPr>
        <p:spPr>
          <a:xfrm>
            <a:off x="15468600" y="237058"/>
            <a:ext cx="2057400" cy="1763204"/>
          </a:xfrm>
          <a:custGeom>
            <a:avLst/>
            <a:gdLst/>
            <a:ahLst/>
            <a:cxnLst/>
            <a:rect l="l" t="t" r="r" b="b"/>
            <a:pathLst>
              <a:path w="947177" h="859563">
                <a:moveTo>
                  <a:pt x="0" y="0"/>
                </a:moveTo>
                <a:lnTo>
                  <a:pt x="947177" y="0"/>
                </a:lnTo>
                <a:lnTo>
                  <a:pt x="947177" y="859563"/>
                </a:lnTo>
                <a:lnTo>
                  <a:pt x="0" y="859563"/>
                </a:lnTo>
                <a:lnTo>
                  <a:pt x="0" y="0"/>
                </a:lnTo>
                <a:close/>
              </a:path>
            </a:pathLst>
          </a:custGeom>
          <a:blipFill>
            <a:blip r:embed="rId2"/>
            <a:stretch>
              <a:fillRect/>
            </a:stretch>
          </a:blipFill>
        </p:spPr>
        <p:txBody>
          <a:bodyPr/>
          <a:lstStyle/>
          <a:p>
            <a:endParaRPr lang="vi-VN"/>
          </a:p>
        </p:txBody>
      </p:sp>
      <p:sp>
        <p:nvSpPr>
          <p:cNvPr id="207" name="TextBox 206"/>
          <p:cNvSpPr txBox="1"/>
          <p:nvPr/>
        </p:nvSpPr>
        <p:spPr>
          <a:xfrm>
            <a:off x="496824" y="764717"/>
            <a:ext cx="13280136" cy="706755"/>
          </a:xfrm>
          <a:prstGeom prst="rect">
            <a:avLst/>
          </a:prstGeom>
          <a:noFill/>
        </p:spPr>
        <p:txBody>
          <a:bodyPr wrap="square" rtlCol="0">
            <a:spAutoFit/>
          </a:bodyPr>
          <a:lstStyle/>
          <a:p>
            <a:r>
              <a:rPr lang="vi-VN" sz="4000" b="1" dirty="0">
                <a:solidFill>
                  <a:srgbClr val="FF6600"/>
                </a:solidFill>
                <a:latin typeface="Arial" panose="020B0604020202020204"/>
                <a:cs typeface="Arial" panose="020B0604020202020204"/>
              </a:rPr>
              <a:t>THIẾT BỊ PHẦN </a:t>
            </a:r>
            <a:r>
              <a:rPr lang="vi-VN" sz="4000" b="1" dirty="0">
                <a:solidFill>
                  <a:srgbClr val="FF6600"/>
                </a:solidFill>
                <a:latin typeface="Arial" panose="020B0604020202020204"/>
                <a:cs typeface="Arial" panose="020B0604020202020204"/>
              </a:rPr>
              <a:t>CỨNG</a:t>
            </a:r>
            <a:endParaRPr lang="vi-VN" sz="4000" b="1" dirty="0">
              <a:solidFill>
                <a:srgbClr val="FF6600"/>
              </a:solidFill>
              <a:latin typeface="Arial" panose="020B0604020202020204"/>
              <a:cs typeface="Arial" panose="020B0604020202020204"/>
            </a:endParaRPr>
          </a:p>
        </p:txBody>
      </p:sp>
      <p:pic>
        <p:nvPicPr>
          <p:cNvPr id="208" name="Picture 207" descr="Dai Nam [PPT] Template 15.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3400" y="1714500"/>
            <a:ext cx="12681785" cy="37785"/>
          </a:xfrm>
          <a:prstGeom prst="rect">
            <a:avLst/>
          </a:prstGeom>
        </p:spPr>
      </p:pic>
      <p:pic>
        <p:nvPicPr>
          <p:cNvPr id="6" name="Picture 5"/>
          <p:cNvPicPr>
            <a:picLocks noChangeAspect="1"/>
          </p:cNvPicPr>
          <p:nvPr/>
        </p:nvPicPr>
        <p:blipFill>
          <a:blip r:embed="rId4"/>
          <a:stretch>
            <a:fillRect/>
          </a:stretch>
        </p:blipFill>
        <p:spPr>
          <a:xfrm>
            <a:off x="1219200" y="2552700"/>
            <a:ext cx="15633700" cy="548195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9635852"/>
            <a:ext cx="18288000" cy="651148"/>
          </a:xfrm>
          <a:custGeom>
            <a:avLst/>
            <a:gdLst/>
            <a:ahLst/>
            <a:cxnLst/>
            <a:rect l="l" t="t" r="r" b="b"/>
            <a:pathLst>
              <a:path w="18288000" h="651148">
                <a:moveTo>
                  <a:pt x="0" y="0"/>
                </a:moveTo>
                <a:lnTo>
                  <a:pt x="18288000" y="0"/>
                </a:lnTo>
                <a:lnTo>
                  <a:pt x="18288000" y="651148"/>
                </a:lnTo>
                <a:lnTo>
                  <a:pt x="0" y="651148"/>
                </a:lnTo>
                <a:lnTo>
                  <a:pt x="0" y="0"/>
                </a:lnTo>
                <a:close/>
              </a:path>
            </a:pathLst>
          </a:custGeom>
          <a:blipFill>
            <a:blip r:embed="rId1"/>
            <a:stretch>
              <a:fillRect t="-16703" b="-16703"/>
            </a:stretch>
          </a:blipFill>
        </p:spPr>
        <p:txBody>
          <a:bodyPr/>
          <a:lstStyle/>
          <a:p>
            <a:endParaRPr lang="vi-VN"/>
          </a:p>
        </p:txBody>
      </p:sp>
      <p:sp>
        <p:nvSpPr>
          <p:cNvPr id="3" name="Freeform 3"/>
          <p:cNvSpPr/>
          <p:nvPr/>
        </p:nvSpPr>
        <p:spPr>
          <a:xfrm>
            <a:off x="15468600" y="237058"/>
            <a:ext cx="2057400" cy="1763204"/>
          </a:xfrm>
          <a:custGeom>
            <a:avLst/>
            <a:gdLst/>
            <a:ahLst/>
            <a:cxnLst/>
            <a:rect l="l" t="t" r="r" b="b"/>
            <a:pathLst>
              <a:path w="947177" h="859563">
                <a:moveTo>
                  <a:pt x="0" y="0"/>
                </a:moveTo>
                <a:lnTo>
                  <a:pt x="947177" y="0"/>
                </a:lnTo>
                <a:lnTo>
                  <a:pt x="947177" y="859563"/>
                </a:lnTo>
                <a:lnTo>
                  <a:pt x="0" y="859563"/>
                </a:lnTo>
                <a:lnTo>
                  <a:pt x="0" y="0"/>
                </a:lnTo>
                <a:close/>
              </a:path>
            </a:pathLst>
          </a:custGeom>
          <a:blipFill>
            <a:blip r:embed="rId2"/>
            <a:stretch>
              <a:fillRect/>
            </a:stretch>
          </a:blipFill>
        </p:spPr>
        <p:txBody>
          <a:bodyPr/>
          <a:lstStyle/>
          <a:p>
            <a:endParaRPr lang="vi-VN"/>
          </a:p>
        </p:txBody>
      </p:sp>
      <p:sp>
        <p:nvSpPr>
          <p:cNvPr id="207" name="TextBox 206"/>
          <p:cNvSpPr txBox="1"/>
          <p:nvPr/>
        </p:nvSpPr>
        <p:spPr>
          <a:xfrm>
            <a:off x="496824" y="764717"/>
            <a:ext cx="13280136" cy="706755"/>
          </a:xfrm>
          <a:prstGeom prst="rect">
            <a:avLst/>
          </a:prstGeom>
          <a:noFill/>
        </p:spPr>
        <p:txBody>
          <a:bodyPr wrap="square" rtlCol="0">
            <a:spAutoFit/>
          </a:bodyPr>
          <a:lstStyle/>
          <a:p>
            <a:r>
              <a:rPr lang="vi-VN" sz="4000" b="1" dirty="0">
                <a:solidFill>
                  <a:srgbClr val="FF6600"/>
                </a:solidFill>
                <a:latin typeface="Arial" panose="020B0604020202020204"/>
                <a:cs typeface="Arial" panose="020B0604020202020204"/>
              </a:rPr>
              <a:t>MA TRẬN NHẦM </a:t>
            </a:r>
            <a:r>
              <a:rPr lang="vi-VN" sz="4000" b="1" dirty="0">
                <a:solidFill>
                  <a:srgbClr val="FF6600"/>
                </a:solidFill>
                <a:latin typeface="Arial" panose="020B0604020202020204"/>
                <a:cs typeface="Arial" panose="020B0604020202020204"/>
              </a:rPr>
              <a:t>LẪN</a:t>
            </a:r>
            <a:endParaRPr lang="vi-VN" sz="4000" b="1" dirty="0">
              <a:solidFill>
                <a:srgbClr val="FF6600"/>
              </a:solidFill>
              <a:latin typeface="Arial" panose="020B0604020202020204"/>
              <a:cs typeface="Arial" panose="020B0604020202020204"/>
            </a:endParaRPr>
          </a:p>
        </p:txBody>
      </p:sp>
      <p:pic>
        <p:nvPicPr>
          <p:cNvPr id="208" name="Picture 207" descr="Dai Nam [PPT] Template 15.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3400" y="1714500"/>
            <a:ext cx="12681785" cy="37785"/>
          </a:xfrm>
          <a:prstGeom prst="rect">
            <a:avLst/>
          </a:prstGeom>
        </p:spPr>
      </p:pic>
      <p:pic>
        <p:nvPicPr>
          <p:cNvPr id="4" name="Picture 3" descr="C:\Users\hncha\Downloads\exam_cheating\exam_cheating\runs\detect\train\confusion_matrix_normalized.pngconfusion_matrix_normalized"/>
          <p:cNvPicPr>
            <a:picLocks noChangeAspect="1"/>
          </p:cNvPicPr>
          <p:nvPr/>
        </p:nvPicPr>
        <p:blipFill>
          <a:blip r:embed="rId4"/>
          <a:srcRect l="7387" r="7387"/>
          <a:stretch>
            <a:fillRect/>
          </a:stretch>
        </p:blipFill>
        <p:spPr>
          <a:xfrm>
            <a:off x="305435" y="2030095"/>
            <a:ext cx="8068945" cy="7450455"/>
          </a:xfrm>
          <a:prstGeom prst="rect">
            <a:avLst/>
          </a:prstGeom>
        </p:spPr>
      </p:pic>
      <p:sp>
        <p:nvSpPr>
          <p:cNvPr id="5" name="Text Box 4"/>
          <p:cNvSpPr txBox="1"/>
          <p:nvPr/>
        </p:nvSpPr>
        <p:spPr>
          <a:xfrm>
            <a:off x="8775700" y="2476500"/>
            <a:ext cx="9449435" cy="6257290"/>
          </a:xfrm>
          <a:prstGeom prst="rect">
            <a:avLst/>
          </a:prstGeom>
          <a:noFill/>
        </p:spPr>
        <p:txBody>
          <a:bodyPr wrap="square" rtlCol="0">
            <a:noAutofit/>
          </a:bodyPr>
          <a:p>
            <a:pPr marL="457200" indent="-457200">
              <a:lnSpc>
                <a:spcPct val="110000"/>
              </a:lnSpc>
              <a:buFont typeface="Wingdings" panose="05000000000000000000" charset="0"/>
              <a:buChar char="Ø"/>
            </a:pPr>
            <a:r>
              <a:rPr lang="en-US" altLang="en-US" sz="3000" b="1"/>
              <a:t>Nhóm "cheating-behaviour" (hành vi gian lận)</a:t>
            </a:r>
            <a:endParaRPr lang="en-US" altLang="en-US" sz="3000" b="1"/>
          </a:p>
          <a:p>
            <a:pPr marL="914400" lvl="1" indent="-457200">
              <a:lnSpc>
                <a:spcPct val="110000"/>
              </a:lnSpc>
              <a:buFont typeface="Arial" panose="020B0604020202020204" pitchFamily="34" charset="0"/>
              <a:buChar char="→"/>
            </a:pPr>
            <a:r>
              <a:rPr lang="en-US" altLang="en-US" sz="3000"/>
              <a:t>98% số mẫu thuộc lớp "cheating-behaviour" </a:t>
            </a:r>
            <a:r>
              <a:rPr lang="" altLang="en-US" sz="3000"/>
              <a:t>đư</a:t>
            </a:r>
            <a:r>
              <a:rPr lang="en-US" altLang="en-US" sz="3000"/>
              <a:t>ợc dự </a:t>
            </a:r>
            <a:r>
              <a:rPr lang="" altLang="en-US" sz="3000"/>
              <a:t>đ</a:t>
            </a:r>
            <a:r>
              <a:rPr lang="en-US" altLang="en-US" sz="3000"/>
              <a:t>oán chính xác.</a:t>
            </a:r>
            <a:endParaRPr lang="en-US" altLang="en-US" sz="3000"/>
          </a:p>
          <a:p>
            <a:pPr marL="914400" lvl="1" indent="-457200">
              <a:lnSpc>
                <a:spcPct val="110000"/>
              </a:lnSpc>
              <a:buFont typeface="Arial" panose="020B0604020202020204" pitchFamily="34" charset="0"/>
              <a:buChar char="→"/>
            </a:pPr>
            <a:r>
              <a:rPr lang="en-US" altLang="en-US" sz="3000"/>
              <a:t>2% bị nhầm lẫn thành "Normal".</a:t>
            </a:r>
            <a:endParaRPr lang="en-US" altLang="en-US" sz="3000"/>
          </a:p>
          <a:p>
            <a:pPr marL="457200" indent="-457200">
              <a:lnSpc>
                <a:spcPct val="110000"/>
              </a:lnSpc>
              <a:buFont typeface="Wingdings" panose="05000000000000000000" charset="0"/>
              <a:buChar char="Ø"/>
            </a:pPr>
            <a:r>
              <a:rPr lang="en-US" altLang="en-US" sz="3000" b="1"/>
              <a:t>Nhóm "Normal" (bình th</a:t>
            </a:r>
            <a:r>
              <a:rPr lang="" altLang="en-US" sz="3000" b="1"/>
              <a:t>ư</a:t>
            </a:r>
            <a:r>
              <a:rPr lang="en-US" altLang="en-US" sz="3000" b="1"/>
              <a:t>ờng)</a:t>
            </a:r>
            <a:endParaRPr lang="en-US" altLang="en-US" sz="3000" b="1"/>
          </a:p>
          <a:p>
            <a:pPr marL="914400" lvl="1" indent="-457200">
              <a:lnSpc>
                <a:spcPct val="110000"/>
              </a:lnSpc>
              <a:buFont typeface="Arial" panose="020B0604020202020204" pitchFamily="34" charset="0"/>
              <a:buChar char="→"/>
            </a:pPr>
            <a:r>
              <a:rPr lang="en-US" altLang="en-US" sz="3000"/>
              <a:t>88% số mẫu "Normal" </a:t>
            </a:r>
            <a:r>
              <a:rPr lang="" altLang="en-US" sz="3000"/>
              <a:t>đư</a:t>
            </a:r>
            <a:r>
              <a:rPr lang="en-US" altLang="en-US" sz="3000"/>
              <a:t>ợc phân loại chính xác.</a:t>
            </a:r>
            <a:endParaRPr lang="en-US" altLang="en-US" sz="3000"/>
          </a:p>
          <a:p>
            <a:pPr marL="914400" lvl="1" indent="-457200">
              <a:lnSpc>
                <a:spcPct val="110000"/>
              </a:lnSpc>
              <a:buFont typeface="Arial" panose="020B0604020202020204" pitchFamily="34" charset="0"/>
              <a:buChar char="→"/>
            </a:pPr>
            <a:r>
              <a:rPr lang="en-US" altLang="en-US" sz="3000"/>
              <a:t>12% bị nhầm lẫn sang các lớp khác.</a:t>
            </a:r>
            <a:endParaRPr lang="en-US" altLang="en-US" sz="3000"/>
          </a:p>
          <a:p>
            <a:pPr marL="457200" indent="-457200">
              <a:lnSpc>
                <a:spcPct val="110000"/>
              </a:lnSpc>
              <a:buFont typeface="Wingdings" panose="05000000000000000000" charset="0"/>
              <a:buChar char="Ø"/>
            </a:pPr>
            <a:r>
              <a:rPr lang="en-US" altLang="en-US" sz="3000" b="1"/>
              <a:t>Nhóm "background"</a:t>
            </a:r>
            <a:endParaRPr lang="en-US" altLang="en-US" sz="3000" b="1"/>
          </a:p>
          <a:p>
            <a:pPr marL="914400" lvl="1" indent="-457200">
              <a:lnSpc>
                <a:spcPct val="110000"/>
              </a:lnSpc>
              <a:buFont typeface="Arial" panose="020B0604020202020204" pitchFamily="34" charset="0"/>
              <a:buChar char="→"/>
            </a:pPr>
            <a:r>
              <a:rPr lang="en-US" altLang="en-US" sz="3000"/>
              <a:t>2% bị nhầm thành "cheating-behaviour".</a:t>
            </a:r>
            <a:endParaRPr lang="en-US" altLang="en-US" sz="3000"/>
          </a:p>
          <a:p>
            <a:pPr marL="914400" lvl="1" indent="-457200">
              <a:lnSpc>
                <a:spcPct val="110000"/>
              </a:lnSpc>
              <a:buFont typeface="Arial" panose="020B0604020202020204" pitchFamily="34" charset="0"/>
              <a:buChar char="→"/>
            </a:pPr>
            <a:r>
              <a:rPr lang="en-US" altLang="en-US" sz="3000"/>
              <a:t>9% bị nhầm thành "Normal". </a:t>
            </a:r>
            <a:endParaRPr lang="en-US" altLang="en-US" sz="3000"/>
          </a:p>
          <a:p>
            <a:pPr marL="457200" indent="-457200">
              <a:lnSpc>
                <a:spcPct val="110000"/>
              </a:lnSpc>
              <a:buFont typeface="Wingdings" panose="05000000000000000000" charset="0"/>
              <a:buChar char="Ø"/>
            </a:pPr>
            <a:r>
              <a:rPr lang="en-US" altLang="en-US" sz="3000" b="1"/>
              <a:t>Nhóm "invigilator" (giám thị)</a:t>
            </a:r>
            <a:endParaRPr lang="en-US" altLang="en-US" sz="3000" b="1"/>
          </a:p>
          <a:p>
            <a:pPr marL="914400" lvl="1" indent="-457200">
              <a:lnSpc>
                <a:spcPct val="110000"/>
              </a:lnSpc>
              <a:buFont typeface="Arial" panose="020B0604020202020204" pitchFamily="34" charset="0"/>
              <a:buChar char="→"/>
            </a:pPr>
            <a:r>
              <a:rPr lang="en-US" altLang="en-US" sz="3000"/>
              <a:t>60% dự </a:t>
            </a:r>
            <a:r>
              <a:rPr lang="" altLang="en-US" sz="3000"/>
              <a:t>đ</a:t>
            </a:r>
            <a:r>
              <a:rPr lang="en-US" altLang="en-US" sz="3000"/>
              <a:t>oán </a:t>
            </a:r>
            <a:r>
              <a:rPr lang="" altLang="en-US" sz="3000"/>
              <a:t>đ</a:t>
            </a:r>
            <a:r>
              <a:rPr lang="en-US" altLang="en-US" sz="3000"/>
              <a:t>úng, nh</a:t>
            </a:r>
            <a:r>
              <a:rPr lang="" altLang="en-US" sz="3000"/>
              <a:t>ư</a:t>
            </a:r>
            <a:r>
              <a:rPr lang="en-US" altLang="en-US" sz="3000"/>
              <a:t>ng 40% bị nhầm lẫn.</a:t>
            </a:r>
            <a:endParaRPr lang="en-US" altLang="en-US" sz="3000"/>
          </a:p>
          <a:p>
            <a:pPr marL="914400" lvl="1" indent="-457200">
              <a:lnSpc>
                <a:spcPct val="110000"/>
              </a:lnSpc>
              <a:buFont typeface="Arial" panose="020B0604020202020204" pitchFamily="34" charset="0"/>
              <a:buChar char="→"/>
            </a:pPr>
            <a:r>
              <a:rPr lang="en-US" altLang="en-US" sz="3000"/>
              <a:t>Có 20% bị nhầm với các lớp khác nhau. </a:t>
            </a:r>
            <a:endParaRPr lang="en-US" altLang="en-US" sz="300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9635852"/>
            <a:ext cx="18288000" cy="651148"/>
          </a:xfrm>
          <a:custGeom>
            <a:avLst/>
            <a:gdLst/>
            <a:ahLst/>
            <a:cxnLst/>
            <a:rect l="l" t="t" r="r" b="b"/>
            <a:pathLst>
              <a:path w="18288000" h="651148">
                <a:moveTo>
                  <a:pt x="0" y="0"/>
                </a:moveTo>
                <a:lnTo>
                  <a:pt x="18288000" y="0"/>
                </a:lnTo>
                <a:lnTo>
                  <a:pt x="18288000" y="651148"/>
                </a:lnTo>
                <a:lnTo>
                  <a:pt x="0" y="651148"/>
                </a:lnTo>
                <a:lnTo>
                  <a:pt x="0" y="0"/>
                </a:lnTo>
                <a:close/>
              </a:path>
            </a:pathLst>
          </a:custGeom>
          <a:blipFill>
            <a:blip r:embed="rId1"/>
            <a:stretch>
              <a:fillRect t="-16703" b="-16703"/>
            </a:stretch>
          </a:blipFill>
        </p:spPr>
        <p:txBody>
          <a:bodyPr/>
          <a:lstStyle/>
          <a:p>
            <a:endParaRPr lang="vi-VN"/>
          </a:p>
        </p:txBody>
      </p:sp>
      <p:sp>
        <p:nvSpPr>
          <p:cNvPr id="3" name="Freeform 3"/>
          <p:cNvSpPr/>
          <p:nvPr/>
        </p:nvSpPr>
        <p:spPr>
          <a:xfrm>
            <a:off x="15468600" y="237058"/>
            <a:ext cx="2057400" cy="1763204"/>
          </a:xfrm>
          <a:custGeom>
            <a:avLst/>
            <a:gdLst/>
            <a:ahLst/>
            <a:cxnLst/>
            <a:rect l="l" t="t" r="r" b="b"/>
            <a:pathLst>
              <a:path w="947177" h="859563">
                <a:moveTo>
                  <a:pt x="0" y="0"/>
                </a:moveTo>
                <a:lnTo>
                  <a:pt x="947177" y="0"/>
                </a:lnTo>
                <a:lnTo>
                  <a:pt x="947177" y="859563"/>
                </a:lnTo>
                <a:lnTo>
                  <a:pt x="0" y="859563"/>
                </a:lnTo>
                <a:lnTo>
                  <a:pt x="0" y="0"/>
                </a:lnTo>
                <a:close/>
              </a:path>
            </a:pathLst>
          </a:custGeom>
          <a:blipFill>
            <a:blip r:embed="rId2"/>
            <a:stretch>
              <a:fillRect/>
            </a:stretch>
          </a:blipFill>
        </p:spPr>
        <p:txBody>
          <a:bodyPr/>
          <a:lstStyle/>
          <a:p>
            <a:endParaRPr lang="vi-VN"/>
          </a:p>
        </p:txBody>
      </p:sp>
      <p:sp>
        <p:nvSpPr>
          <p:cNvPr id="207" name="TextBox 206"/>
          <p:cNvSpPr txBox="1"/>
          <p:nvPr/>
        </p:nvSpPr>
        <p:spPr>
          <a:xfrm>
            <a:off x="496824" y="764717"/>
            <a:ext cx="13280136" cy="706755"/>
          </a:xfrm>
          <a:prstGeom prst="rect">
            <a:avLst/>
          </a:prstGeom>
          <a:noFill/>
        </p:spPr>
        <p:txBody>
          <a:bodyPr wrap="square" rtlCol="0">
            <a:spAutoFit/>
          </a:bodyPr>
          <a:lstStyle/>
          <a:p>
            <a:r>
              <a:rPr lang="vi-VN" sz="4000" b="1" dirty="0">
                <a:solidFill>
                  <a:srgbClr val="FF6600"/>
                </a:solidFill>
                <a:latin typeface="Arial" panose="020B0604020202020204"/>
                <a:cs typeface="Arial" panose="020B0604020202020204"/>
              </a:rPr>
              <a:t>KẾT QUẢ THỰC </a:t>
            </a:r>
            <a:r>
              <a:rPr lang="vi-VN" sz="4000" b="1" dirty="0">
                <a:solidFill>
                  <a:srgbClr val="FF6600"/>
                </a:solidFill>
                <a:latin typeface="Arial" panose="020B0604020202020204"/>
                <a:cs typeface="Arial" panose="020B0604020202020204"/>
              </a:rPr>
              <a:t>NGHIỆM</a:t>
            </a:r>
            <a:endParaRPr lang="vi-VN" sz="4000" b="1" dirty="0">
              <a:solidFill>
                <a:srgbClr val="FF6600"/>
              </a:solidFill>
              <a:latin typeface="Arial" panose="020B0604020202020204"/>
              <a:cs typeface="Arial" panose="020B0604020202020204"/>
            </a:endParaRPr>
          </a:p>
        </p:txBody>
      </p:sp>
      <p:pic>
        <p:nvPicPr>
          <p:cNvPr id="208" name="Picture 207" descr="Dai Nam [PPT] Template 15.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3400" y="1714500"/>
            <a:ext cx="12681785" cy="37785"/>
          </a:xfrm>
          <a:prstGeom prst="rect">
            <a:avLst/>
          </a:prstGeom>
        </p:spPr>
      </p:pic>
      <p:pic>
        <p:nvPicPr>
          <p:cNvPr id="6" name="Picture 5"/>
          <p:cNvPicPr>
            <a:picLocks noChangeAspect="1"/>
          </p:cNvPicPr>
          <p:nvPr/>
        </p:nvPicPr>
        <p:blipFill>
          <a:blip r:embed="rId4"/>
          <a:stretch>
            <a:fillRect/>
          </a:stretch>
        </p:blipFill>
        <p:spPr>
          <a:xfrm>
            <a:off x="1524000" y="2125980"/>
            <a:ext cx="15117445" cy="731266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9635852"/>
            <a:ext cx="18288000" cy="651148"/>
          </a:xfrm>
          <a:custGeom>
            <a:avLst/>
            <a:gdLst/>
            <a:ahLst/>
            <a:cxnLst/>
            <a:rect l="l" t="t" r="r" b="b"/>
            <a:pathLst>
              <a:path w="18288000" h="651148">
                <a:moveTo>
                  <a:pt x="0" y="0"/>
                </a:moveTo>
                <a:lnTo>
                  <a:pt x="18288000" y="0"/>
                </a:lnTo>
                <a:lnTo>
                  <a:pt x="18288000" y="651148"/>
                </a:lnTo>
                <a:lnTo>
                  <a:pt x="0" y="651148"/>
                </a:lnTo>
                <a:lnTo>
                  <a:pt x="0" y="0"/>
                </a:lnTo>
                <a:close/>
              </a:path>
            </a:pathLst>
          </a:custGeom>
          <a:blipFill>
            <a:blip r:embed="rId1"/>
            <a:stretch>
              <a:fillRect t="-16703" b="-16703"/>
            </a:stretch>
          </a:blipFill>
        </p:spPr>
        <p:txBody>
          <a:bodyPr/>
          <a:lstStyle/>
          <a:p>
            <a:endParaRPr lang="vi-VN"/>
          </a:p>
        </p:txBody>
      </p:sp>
      <p:sp>
        <p:nvSpPr>
          <p:cNvPr id="3" name="Freeform 3"/>
          <p:cNvSpPr/>
          <p:nvPr/>
        </p:nvSpPr>
        <p:spPr>
          <a:xfrm>
            <a:off x="15468600" y="237058"/>
            <a:ext cx="2057400" cy="1763204"/>
          </a:xfrm>
          <a:custGeom>
            <a:avLst/>
            <a:gdLst/>
            <a:ahLst/>
            <a:cxnLst/>
            <a:rect l="l" t="t" r="r" b="b"/>
            <a:pathLst>
              <a:path w="947177" h="859563">
                <a:moveTo>
                  <a:pt x="0" y="0"/>
                </a:moveTo>
                <a:lnTo>
                  <a:pt x="947177" y="0"/>
                </a:lnTo>
                <a:lnTo>
                  <a:pt x="947177" y="859563"/>
                </a:lnTo>
                <a:lnTo>
                  <a:pt x="0" y="859563"/>
                </a:lnTo>
                <a:lnTo>
                  <a:pt x="0" y="0"/>
                </a:lnTo>
                <a:close/>
              </a:path>
            </a:pathLst>
          </a:custGeom>
          <a:blipFill>
            <a:blip r:embed="rId2"/>
            <a:stretch>
              <a:fillRect/>
            </a:stretch>
          </a:blipFill>
        </p:spPr>
        <p:txBody>
          <a:bodyPr/>
          <a:lstStyle/>
          <a:p>
            <a:endParaRPr lang="vi-VN"/>
          </a:p>
        </p:txBody>
      </p:sp>
      <p:sp>
        <p:nvSpPr>
          <p:cNvPr id="207" name="TextBox 206"/>
          <p:cNvSpPr txBox="1"/>
          <p:nvPr/>
        </p:nvSpPr>
        <p:spPr>
          <a:xfrm>
            <a:off x="496824" y="764717"/>
            <a:ext cx="13280136" cy="706755"/>
          </a:xfrm>
          <a:prstGeom prst="rect">
            <a:avLst/>
          </a:prstGeom>
          <a:noFill/>
        </p:spPr>
        <p:txBody>
          <a:bodyPr wrap="square" rtlCol="0">
            <a:spAutoFit/>
          </a:bodyPr>
          <a:lstStyle/>
          <a:p>
            <a:r>
              <a:rPr lang="vi-VN" sz="4000" b="1" dirty="0">
                <a:solidFill>
                  <a:srgbClr val="FF6600"/>
                </a:solidFill>
                <a:latin typeface="Arial" panose="020B0604020202020204"/>
                <a:cs typeface="Arial" panose="020B0604020202020204"/>
              </a:rPr>
              <a:t>KẾT QUẢ THỰC </a:t>
            </a:r>
            <a:r>
              <a:rPr lang="vi-VN" sz="4000" b="1" dirty="0">
                <a:solidFill>
                  <a:srgbClr val="FF6600"/>
                </a:solidFill>
                <a:latin typeface="Arial" panose="020B0604020202020204"/>
                <a:cs typeface="Arial" panose="020B0604020202020204"/>
              </a:rPr>
              <a:t>NGHIỆM</a:t>
            </a:r>
            <a:endParaRPr lang="vi-VN" sz="4000" b="1" dirty="0">
              <a:solidFill>
                <a:srgbClr val="FF6600"/>
              </a:solidFill>
              <a:latin typeface="Arial" panose="020B0604020202020204"/>
              <a:cs typeface="Arial" panose="020B0604020202020204"/>
            </a:endParaRPr>
          </a:p>
        </p:txBody>
      </p:sp>
      <p:pic>
        <p:nvPicPr>
          <p:cNvPr id="208" name="Picture 207" descr="Dai Nam [PPT] Template 15.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3400" y="1714500"/>
            <a:ext cx="12681785" cy="37785"/>
          </a:xfrm>
          <a:prstGeom prst="rect">
            <a:avLst/>
          </a:prstGeom>
        </p:spPr>
      </p:pic>
      <p:sp>
        <p:nvSpPr>
          <p:cNvPr id="4" name="Text Box 3"/>
          <p:cNvSpPr txBox="1"/>
          <p:nvPr/>
        </p:nvSpPr>
        <p:spPr>
          <a:xfrm>
            <a:off x="1295400" y="1943100"/>
            <a:ext cx="16428720" cy="7796530"/>
          </a:xfrm>
          <a:prstGeom prst="rect">
            <a:avLst/>
          </a:prstGeom>
          <a:noFill/>
        </p:spPr>
        <p:txBody>
          <a:bodyPr wrap="square" rtlCol="0">
            <a:noAutofit/>
          </a:bodyPr>
          <a:p>
            <a:pPr algn="just">
              <a:lnSpc>
                <a:spcPct val="110000"/>
              </a:lnSpc>
            </a:pPr>
            <a:r>
              <a:rPr lang="vi-VN" altLang="en-US" sz="3000" b="1"/>
              <a:t>1. </a:t>
            </a:r>
            <a:r>
              <a:rPr lang="en-US" altLang="en-US" sz="3000" b="1"/>
              <a:t>Các </a:t>
            </a:r>
            <a:r>
              <a:rPr lang="" altLang="en-US" sz="3000" b="1"/>
              <a:t>đ</a:t>
            </a:r>
            <a:r>
              <a:rPr lang="en-US" altLang="en-US" sz="3000" b="1"/>
              <a:t>ộ lỗi trong quá trình huấn luyện</a:t>
            </a:r>
            <a:endParaRPr lang="en-US" altLang="en-US" sz="3000" b="1"/>
          </a:p>
          <a:p>
            <a:pPr algn="just">
              <a:lnSpc>
                <a:spcPct val="110000"/>
              </a:lnSpc>
            </a:pPr>
            <a:r>
              <a:rPr lang="vi-VN" altLang="en-US" sz="3000" b="1"/>
              <a:t>a. </a:t>
            </a:r>
            <a:r>
              <a:rPr lang="en-US" altLang="en-US" sz="3000" b="1"/>
              <a:t>Tập huấn luyện (Training set)</a:t>
            </a:r>
            <a:endParaRPr lang="en-US" altLang="en-US" sz="3000" b="1"/>
          </a:p>
          <a:p>
            <a:pPr marL="914400" lvl="1" indent="-457200" algn="just">
              <a:lnSpc>
                <a:spcPct val="110000"/>
              </a:lnSpc>
              <a:buFont typeface="Tahoma" panose="020B0604030504040204" charset="0"/>
              <a:buChar char="–"/>
            </a:pPr>
            <a:r>
              <a:rPr lang="en-US" altLang="en-US" sz="3000"/>
              <a:t>Box Loss: Giảm từ 1.2 xuống 0.22 (giảm 81.7%)</a:t>
            </a:r>
            <a:endParaRPr lang="en-US" altLang="en-US" sz="3000"/>
          </a:p>
          <a:p>
            <a:pPr marL="914400" lvl="1" indent="-457200" algn="just">
              <a:lnSpc>
                <a:spcPct val="110000"/>
              </a:lnSpc>
              <a:buFont typeface="Tahoma" panose="020B0604030504040204" charset="0"/>
              <a:buChar char="–"/>
            </a:pPr>
            <a:r>
              <a:rPr lang="en-US" altLang="en-US" sz="3000"/>
              <a:t>Classification Loss: Giảm từ 3.2 xuống 0.25 (giảm 92.2%)</a:t>
            </a:r>
            <a:endParaRPr lang="en-US" altLang="en-US" sz="3000"/>
          </a:p>
          <a:p>
            <a:pPr marL="914400" lvl="1" indent="-457200" algn="just">
              <a:lnSpc>
                <a:spcPct val="110000"/>
              </a:lnSpc>
              <a:buFont typeface="Tahoma" panose="020B0604030504040204" charset="0"/>
              <a:buChar char="–"/>
            </a:pPr>
            <a:r>
              <a:rPr lang="en-US" altLang="en-US" sz="3000"/>
              <a:t>DFL Loss: Giảm từ 1.6 xuống 0.85 (giảm 46.9%)</a:t>
            </a:r>
            <a:endParaRPr lang="en-US" altLang="en-US" sz="3000"/>
          </a:p>
          <a:p>
            <a:pPr algn="just">
              <a:lnSpc>
                <a:spcPct val="110000"/>
              </a:lnSpc>
            </a:pPr>
            <a:r>
              <a:rPr lang="vi-VN" altLang="en-US" sz="3000" b="1"/>
              <a:t>b. </a:t>
            </a:r>
            <a:r>
              <a:rPr lang="en-US" altLang="en-US" sz="3000" b="1"/>
              <a:t>Tập kiểm </a:t>
            </a:r>
            <a:r>
              <a:rPr lang="" altLang="en-US" sz="3000" b="1"/>
              <a:t>đ</a:t>
            </a:r>
            <a:r>
              <a:rPr lang="en-US" altLang="en-US" sz="3000" b="1"/>
              <a:t>ịnh (Validation set)</a:t>
            </a:r>
            <a:endParaRPr lang="en-US" altLang="en-US" sz="3000" b="1"/>
          </a:p>
          <a:p>
            <a:pPr marL="914400" lvl="1" indent="-457200" algn="just">
              <a:lnSpc>
                <a:spcPct val="110000"/>
              </a:lnSpc>
              <a:buFont typeface="Tahoma" panose="020B0604030504040204" charset="0"/>
              <a:buChar char="–"/>
            </a:pPr>
            <a:r>
              <a:rPr lang="en-US" altLang="en-US" sz="3000"/>
              <a:t>Box Loss: Giảm từ 1.9 xuống 0.45 (giảm 76.3%)</a:t>
            </a:r>
            <a:endParaRPr lang="en-US" altLang="en-US" sz="3000"/>
          </a:p>
          <a:p>
            <a:pPr marL="914400" lvl="1" indent="-457200" algn="just">
              <a:lnSpc>
                <a:spcPct val="110000"/>
              </a:lnSpc>
              <a:buFont typeface="Tahoma" panose="020B0604030504040204" charset="0"/>
              <a:buChar char="–"/>
            </a:pPr>
            <a:r>
              <a:rPr lang="en-US" altLang="en-US" sz="3000"/>
              <a:t>Classification Loss: Giảm từ 3.5 xuống 0.50 (giảm 85.7%)</a:t>
            </a:r>
            <a:endParaRPr lang="en-US" altLang="en-US" sz="3000"/>
          </a:p>
          <a:p>
            <a:pPr marL="914400" lvl="1" indent="-457200" algn="just">
              <a:lnSpc>
                <a:spcPct val="110000"/>
              </a:lnSpc>
              <a:buFont typeface="Tahoma" panose="020B0604030504040204" charset="0"/>
              <a:buChar char="–"/>
            </a:pPr>
            <a:r>
              <a:rPr lang="en-US" altLang="en-US" sz="3000"/>
              <a:t>DFL Loss: Giảm từ 2.25 xuống 0.85 (giảm 62.2%)</a:t>
            </a:r>
            <a:endParaRPr lang="en-US" altLang="en-US" sz="3000"/>
          </a:p>
          <a:p>
            <a:pPr algn="just">
              <a:lnSpc>
                <a:spcPct val="110000"/>
              </a:lnSpc>
            </a:pPr>
            <a:r>
              <a:rPr lang="vi-VN" altLang="en-US" sz="3000" b="1"/>
              <a:t>2. </a:t>
            </a:r>
            <a:r>
              <a:rPr lang="en-US" altLang="en-US" sz="3000" b="1"/>
              <a:t>Các chỉ số </a:t>
            </a:r>
            <a:r>
              <a:rPr lang="" altLang="en-US" sz="3000" b="1"/>
              <a:t>đ</a:t>
            </a:r>
            <a:r>
              <a:rPr lang="en-US" altLang="en-US" sz="3000" b="1"/>
              <a:t>ánh giá hiệu suất (Metrics)</a:t>
            </a:r>
            <a:endParaRPr lang="en-US" altLang="en-US" sz="3000" b="1"/>
          </a:p>
          <a:p>
            <a:pPr algn="just">
              <a:lnSpc>
                <a:spcPct val="110000"/>
              </a:lnSpc>
            </a:pPr>
            <a:r>
              <a:rPr lang="en-US" altLang="en-US" sz="3000" b="1"/>
              <a:t> Class B</a:t>
            </a:r>
            <a:endParaRPr lang="en-US" altLang="en-US" sz="3000" b="1"/>
          </a:p>
          <a:p>
            <a:pPr marL="914400" lvl="1" indent="-457200" algn="just">
              <a:lnSpc>
                <a:spcPct val="110000"/>
              </a:lnSpc>
              <a:buFont typeface="Tahoma" panose="020B0604030504040204" charset="0"/>
              <a:buChar char="–"/>
            </a:pPr>
            <a:r>
              <a:rPr lang="en-US" altLang="en-US" sz="3000"/>
              <a:t>Precision: T</a:t>
            </a:r>
            <a:r>
              <a:rPr lang="" altLang="en-US" sz="3000"/>
              <a:t>ă</a:t>
            </a:r>
            <a:r>
              <a:rPr lang="en-US" altLang="en-US" sz="3000"/>
              <a:t>ng từ gần 0 lên 0.98 (98%) tại epoch thứ 100</a:t>
            </a:r>
            <a:endParaRPr lang="en-US" altLang="en-US" sz="3000"/>
          </a:p>
          <a:p>
            <a:pPr marL="914400" lvl="1" indent="-457200" algn="just">
              <a:lnSpc>
                <a:spcPct val="110000"/>
              </a:lnSpc>
              <a:buFont typeface="Tahoma" panose="020B0604030504040204" charset="0"/>
              <a:buChar char="–"/>
            </a:pPr>
            <a:r>
              <a:rPr lang="en-US" altLang="en-US" sz="3000"/>
              <a:t>Recall: T</a:t>
            </a:r>
            <a:r>
              <a:rPr lang="" altLang="en-US" sz="3000"/>
              <a:t>ă</a:t>
            </a:r>
            <a:r>
              <a:rPr lang="en-US" altLang="en-US" sz="3000"/>
              <a:t>ng từ 0.3 lên 0.92 (92%) tại epoch thứ 100</a:t>
            </a:r>
            <a:endParaRPr lang="en-US" altLang="en-US" sz="3000"/>
          </a:p>
          <a:p>
            <a:pPr marL="914400" lvl="1" indent="-457200" algn="just">
              <a:lnSpc>
                <a:spcPct val="110000"/>
              </a:lnSpc>
              <a:buFont typeface="Tahoma" panose="020B0604030504040204" charset="0"/>
              <a:buChar char="–"/>
            </a:pPr>
            <a:r>
              <a:rPr lang="en-US" altLang="en-US" sz="3000"/>
              <a:t>mAP@0.5: T</a:t>
            </a:r>
            <a:r>
              <a:rPr lang="" altLang="en-US" sz="3000"/>
              <a:t>ă</a:t>
            </a:r>
            <a:r>
              <a:rPr lang="en-US" altLang="en-US" sz="3000"/>
              <a:t>ng từ 0.15 lên 0.97 (97%) tại epoch thứ 100</a:t>
            </a:r>
            <a:endParaRPr lang="en-US" altLang="en-US" sz="3000"/>
          </a:p>
          <a:p>
            <a:pPr marL="914400" lvl="1" indent="-457200" algn="just">
              <a:lnSpc>
                <a:spcPct val="110000"/>
              </a:lnSpc>
              <a:buFont typeface="Tahoma" panose="020B0604030504040204" charset="0"/>
              <a:buChar char="–"/>
            </a:pPr>
            <a:r>
              <a:rPr lang="en-US" altLang="en-US" sz="3000"/>
              <a:t>mAP@0.5-0.95: T</a:t>
            </a:r>
            <a:r>
              <a:rPr lang="" altLang="en-US" sz="3000"/>
              <a:t>ă</a:t>
            </a:r>
            <a:r>
              <a:rPr lang="en-US" altLang="en-US" sz="3000"/>
              <a:t>ng từ 0.1 lên 0.89 (89%) tại epoch thứ 100</a:t>
            </a:r>
            <a:endParaRPr lang="en-US" altLang="en-US" sz="300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9635852"/>
            <a:ext cx="18288000" cy="651148"/>
          </a:xfrm>
          <a:custGeom>
            <a:avLst/>
            <a:gdLst/>
            <a:ahLst/>
            <a:cxnLst/>
            <a:rect l="l" t="t" r="r" b="b"/>
            <a:pathLst>
              <a:path w="18288000" h="651148">
                <a:moveTo>
                  <a:pt x="0" y="0"/>
                </a:moveTo>
                <a:lnTo>
                  <a:pt x="18288000" y="0"/>
                </a:lnTo>
                <a:lnTo>
                  <a:pt x="18288000" y="651148"/>
                </a:lnTo>
                <a:lnTo>
                  <a:pt x="0" y="651148"/>
                </a:lnTo>
                <a:lnTo>
                  <a:pt x="0" y="0"/>
                </a:lnTo>
                <a:close/>
              </a:path>
            </a:pathLst>
          </a:custGeom>
          <a:blipFill>
            <a:blip r:embed="rId1"/>
            <a:stretch>
              <a:fillRect t="-16703" b="-16703"/>
            </a:stretch>
          </a:blipFill>
        </p:spPr>
        <p:txBody>
          <a:bodyPr/>
          <a:lstStyle/>
          <a:p>
            <a:endParaRPr lang="vi-VN"/>
          </a:p>
        </p:txBody>
      </p:sp>
      <p:sp>
        <p:nvSpPr>
          <p:cNvPr id="3" name="Freeform 3"/>
          <p:cNvSpPr/>
          <p:nvPr/>
        </p:nvSpPr>
        <p:spPr>
          <a:xfrm>
            <a:off x="15468600" y="237058"/>
            <a:ext cx="2057400" cy="1763204"/>
          </a:xfrm>
          <a:custGeom>
            <a:avLst/>
            <a:gdLst/>
            <a:ahLst/>
            <a:cxnLst/>
            <a:rect l="l" t="t" r="r" b="b"/>
            <a:pathLst>
              <a:path w="947177" h="859563">
                <a:moveTo>
                  <a:pt x="0" y="0"/>
                </a:moveTo>
                <a:lnTo>
                  <a:pt x="947177" y="0"/>
                </a:lnTo>
                <a:lnTo>
                  <a:pt x="947177" y="859563"/>
                </a:lnTo>
                <a:lnTo>
                  <a:pt x="0" y="859563"/>
                </a:lnTo>
                <a:lnTo>
                  <a:pt x="0" y="0"/>
                </a:lnTo>
                <a:close/>
              </a:path>
            </a:pathLst>
          </a:custGeom>
          <a:blipFill>
            <a:blip r:embed="rId2"/>
            <a:stretch>
              <a:fillRect/>
            </a:stretch>
          </a:blipFill>
        </p:spPr>
        <p:txBody>
          <a:bodyPr/>
          <a:lstStyle/>
          <a:p>
            <a:endParaRPr lang="vi-VN"/>
          </a:p>
        </p:txBody>
      </p:sp>
      <p:sp>
        <p:nvSpPr>
          <p:cNvPr id="207" name="TextBox 206"/>
          <p:cNvSpPr txBox="1"/>
          <p:nvPr/>
        </p:nvSpPr>
        <p:spPr>
          <a:xfrm>
            <a:off x="496824" y="800277"/>
            <a:ext cx="13280136" cy="706755"/>
          </a:xfrm>
          <a:prstGeom prst="rect">
            <a:avLst/>
          </a:prstGeom>
          <a:noFill/>
        </p:spPr>
        <p:txBody>
          <a:bodyPr wrap="square" rtlCol="0">
            <a:spAutoFit/>
          </a:bodyPr>
          <a:lstStyle/>
          <a:p>
            <a:r>
              <a:rPr lang="vi-VN" sz="4000" b="1" dirty="0">
                <a:solidFill>
                  <a:srgbClr val="FF6600"/>
                </a:solidFill>
                <a:latin typeface="Arial" panose="020B0604020202020204"/>
                <a:cs typeface="Arial" panose="020B0604020202020204"/>
              </a:rPr>
              <a:t>ƯU </a:t>
            </a:r>
            <a:r>
              <a:rPr lang="vi-VN" sz="4000" b="1" dirty="0">
                <a:solidFill>
                  <a:srgbClr val="FF6600"/>
                </a:solidFill>
                <a:latin typeface="Arial" panose="020B0604020202020204"/>
                <a:cs typeface="Arial" panose="020B0604020202020204"/>
              </a:rPr>
              <a:t>ĐIỂM</a:t>
            </a:r>
            <a:endParaRPr lang="vi-VN" sz="4000" b="1" dirty="0">
              <a:solidFill>
                <a:srgbClr val="FF6600"/>
              </a:solidFill>
              <a:latin typeface="Arial" panose="020B0604020202020204"/>
              <a:cs typeface="Arial" panose="020B0604020202020204"/>
            </a:endParaRPr>
          </a:p>
        </p:txBody>
      </p:sp>
      <p:pic>
        <p:nvPicPr>
          <p:cNvPr id="208" name="Picture 207" descr="Dai Nam [PPT] Template 15.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3400" y="1714500"/>
            <a:ext cx="12681785" cy="37785"/>
          </a:xfrm>
          <a:prstGeom prst="rect">
            <a:avLst/>
          </a:prstGeom>
        </p:spPr>
      </p:pic>
      <p:sp>
        <p:nvSpPr>
          <p:cNvPr id="4" name="Text Box 3"/>
          <p:cNvSpPr txBox="1"/>
          <p:nvPr/>
        </p:nvSpPr>
        <p:spPr>
          <a:xfrm>
            <a:off x="1066800" y="2171700"/>
            <a:ext cx="16690340" cy="7025640"/>
          </a:xfrm>
          <a:prstGeom prst="rect">
            <a:avLst/>
          </a:prstGeom>
          <a:noFill/>
        </p:spPr>
        <p:txBody>
          <a:bodyPr wrap="square" rtlCol="0">
            <a:noAutofit/>
          </a:bodyPr>
          <a:p>
            <a:pPr marL="457200" indent="-457200" algn="just">
              <a:lnSpc>
                <a:spcPct val="130000"/>
              </a:lnSpc>
              <a:buFont typeface="Tahoma" panose="020B0604030504040204" charset="0"/>
              <a:buChar char="–"/>
            </a:pPr>
            <a:r>
              <a:rPr lang="en-US" altLang="en-US" sz="3200" b="1"/>
              <a:t>Mô hình có hiệu suất tốt, </a:t>
            </a:r>
            <a:r>
              <a:rPr lang="vi-VN" altLang="en-US" sz="3200" b="1"/>
              <a:t>hoạt động tốt:</a:t>
            </a:r>
            <a:endParaRPr lang="vi-VN" altLang="en-US" sz="3200" b="1"/>
          </a:p>
          <a:p>
            <a:pPr marL="1371600" lvl="2" indent="-457200" algn="just">
              <a:lnSpc>
                <a:spcPct val="130000"/>
              </a:lnSpc>
              <a:buFont typeface="SimSun" panose="02010600030101010101" pitchFamily="2" charset="-122"/>
              <a:buChar char="＋"/>
            </a:pPr>
            <a:r>
              <a:rPr lang="vi-VN" altLang="en-US" sz="3200"/>
              <a:t>D</a:t>
            </a:r>
            <a:r>
              <a:rPr lang="en-US" altLang="en-US" sz="3200"/>
              <a:t>ự </a:t>
            </a:r>
            <a:r>
              <a:rPr lang="" altLang="en-US" sz="3200"/>
              <a:t>đ</a:t>
            </a:r>
            <a:r>
              <a:rPr lang="en-US" altLang="en-US" sz="3200"/>
              <a:t>oán lớp </a:t>
            </a:r>
            <a:r>
              <a:rPr lang="en-US" altLang="en-US" sz="3200" b="1"/>
              <a:t>"cheating-behaviour"</a:t>
            </a:r>
            <a:r>
              <a:rPr lang="en-US" altLang="en-US" sz="3200"/>
              <a:t> và </a:t>
            </a:r>
            <a:r>
              <a:rPr lang="en-US" altLang="en-US" sz="3200" b="1"/>
              <a:t>"Normal"</a:t>
            </a:r>
            <a:r>
              <a:rPr lang="vi-VN" altLang="en-US" sz="3200"/>
              <a:t> </a:t>
            </a:r>
            <a:r>
              <a:rPr lang="en-US" altLang="en-US" sz="3200"/>
              <a:t>với tỷ lệ chính xác cao.</a:t>
            </a:r>
            <a:endParaRPr lang="en-US" altLang="en-US" sz="3200"/>
          </a:p>
          <a:p>
            <a:pPr marL="1371600" lvl="2" indent="-457200" algn="just">
              <a:lnSpc>
                <a:spcPct val="130000"/>
              </a:lnSpc>
              <a:buFont typeface="SimSun" panose="02010600030101010101" pitchFamily="2" charset="-122"/>
              <a:buChar char="＋"/>
            </a:pPr>
            <a:r>
              <a:rPr lang="en-US" altLang="en-US" sz="3200"/>
              <a:t>Lớp </a:t>
            </a:r>
            <a:r>
              <a:rPr lang="en-US" altLang="en-US" sz="3200" b="1"/>
              <a:t>"background" </a:t>
            </a:r>
            <a:r>
              <a:rPr lang="en-US" altLang="en-US" sz="3200"/>
              <a:t>có tỷ lệ </a:t>
            </a:r>
            <a:r>
              <a:rPr lang="en-US" altLang="en-US" sz="3200" b="1"/>
              <a:t>dự </a:t>
            </a:r>
            <a:r>
              <a:rPr lang="" altLang="en-US" sz="3200" b="1"/>
              <a:t>đ</a:t>
            </a:r>
            <a:r>
              <a:rPr lang="en-US" altLang="en-US" sz="3200" b="1"/>
              <a:t>oán chính xác</a:t>
            </a:r>
            <a:r>
              <a:rPr lang="en-US" altLang="en-US" sz="3200"/>
              <a:t> </a:t>
            </a:r>
            <a:r>
              <a:rPr lang="en-US" altLang="en-US" sz="3200" b="1"/>
              <a:t>cao nhất</a:t>
            </a:r>
            <a:r>
              <a:rPr lang="en-US" altLang="en-US" sz="3200"/>
              <a:t>.</a:t>
            </a:r>
            <a:endParaRPr lang="en-US" altLang="en-US" sz="3200"/>
          </a:p>
          <a:p>
            <a:pPr marL="457200" indent="-457200" algn="just">
              <a:lnSpc>
                <a:spcPct val="130000"/>
              </a:lnSpc>
              <a:buFont typeface="Tahoma" panose="020B0604030504040204" charset="0"/>
              <a:buChar char="–"/>
            </a:pPr>
            <a:r>
              <a:rPr lang="en-US" altLang="en-US" sz="3200" b="1"/>
              <a:t>Mô hình </a:t>
            </a:r>
            <a:r>
              <a:rPr lang="" altLang="en-US" sz="3200" b="1"/>
              <a:t>đ</a:t>
            </a:r>
            <a:r>
              <a:rPr lang="en-US" altLang="en-US" sz="3200" b="1"/>
              <a:t>ã </a:t>
            </a:r>
            <a:r>
              <a:rPr lang="" altLang="en-US" sz="3200" b="1"/>
              <a:t>đư</a:t>
            </a:r>
            <a:r>
              <a:rPr lang="en-US" altLang="en-US" sz="3200" b="1"/>
              <a:t>ợc huấn luyện tốt</a:t>
            </a:r>
            <a:r>
              <a:rPr lang="vi-VN" altLang="en-US" sz="3200" b="1"/>
              <a:t>:</a:t>
            </a:r>
            <a:endParaRPr lang="vi-VN" altLang="en-US" sz="3200" b="1"/>
          </a:p>
          <a:p>
            <a:pPr marL="1371600" lvl="2" indent="-457200" algn="just">
              <a:lnSpc>
                <a:spcPct val="130000"/>
              </a:lnSpc>
              <a:buFont typeface="SimSun" panose="02010600030101010101" pitchFamily="2" charset="-122"/>
              <a:buChar char="＋"/>
            </a:pPr>
            <a:r>
              <a:rPr lang="vi-VN" altLang="en-US" sz="3200"/>
              <a:t>G</a:t>
            </a:r>
            <a:r>
              <a:rPr lang="en-US" altLang="en-US" sz="3200"/>
              <a:t>iá trị </a:t>
            </a:r>
            <a:r>
              <a:rPr lang="en-US" altLang="en-US" sz="3200" b="1"/>
              <a:t>loss giảm</a:t>
            </a:r>
            <a:r>
              <a:rPr lang="en-US" altLang="en-US" sz="3200"/>
              <a:t> dần </a:t>
            </a:r>
            <a:endParaRPr lang="en-US" altLang="en-US" sz="3200"/>
          </a:p>
          <a:p>
            <a:pPr marL="1371600" lvl="2" indent="-457200" algn="just">
              <a:lnSpc>
                <a:spcPct val="130000"/>
              </a:lnSpc>
              <a:buFont typeface="SimSun" panose="02010600030101010101" pitchFamily="2" charset="-122"/>
              <a:buChar char="＋"/>
            </a:pPr>
            <a:r>
              <a:rPr lang="vi-VN" altLang="en-US" sz="3200"/>
              <a:t>C</a:t>
            </a:r>
            <a:r>
              <a:rPr lang="en-US" altLang="en-US" sz="3200"/>
              <a:t>ác chỉ số </a:t>
            </a:r>
            <a:r>
              <a:rPr lang="en-US" altLang="en-US" sz="3200" b="1"/>
              <a:t>hiệu suất t</a:t>
            </a:r>
            <a:r>
              <a:rPr lang="" altLang="en-US" sz="3200" b="1"/>
              <a:t>ă</a:t>
            </a:r>
            <a:r>
              <a:rPr lang="en-US" altLang="en-US" sz="3200" b="1"/>
              <a:t>ng</a:t>
            </a:r>
            <a:r>
              <a:rPr lang="en-US" altLang="en-US" sz="3200"/>
              <a:t> dần </a:t>
            </a:r>
            <a:endParaRPr lang="en-US" altLang="en-US" sz="3200"/>
          </a:p>
          <a:p>
            <a:pPr marL="457200" indent="-457200" algn="just">
              <a:lnSpc>
                <a:spcPct val="130000"/>
              </a:lnSpc>
              <a:buFont typeface="Tahoma" panose="020B0604030504040204" charset="0"/>
              <a:buChar char="–"/>
            </a:pPr>
            <a:r>
              <a:rPr lang="en-US" altLang="en-US" sz="3200" b="1"/>
              <a:t>Không có dấu hiệu overfitting r</a:t>
            </a:r>
            <a:r>
              <a:rPr lang="" altLang="en-US" sz="3200" b="1"/>
              <a:t>õ</a:t>
            </a:r>
            <a:r>
              <a:rPr lang="en-US" altLang="en-US" sz="3200" b="1"/>
              <a:t> ràng.</a:t>
            </a:r>
            <a:endParaRPr lang="en-US" altLang="en-US" sz="3200" b="1"/>
          </a:p>
          <a:p>
            <a:pPr marL="457200" indent="-457200" algn="just">
              <a:lnSpc>
                <a:spcPct val="130000"/>
              </a:lnSpc>
              <a:buFont typeface="Tahoma" panose="020B0604030504040204" charset="0"/>
              <a:buChar char="–"/>
            </a:pPr>
            <a:r>
              <a:rPr lang="en-US" altLang="en-US" sz="3200" b="1"/>
              <a:t>Mô hình </a:t>
            </a:r>
            <a:r>
              <a:rPr lang="" altLang="en-US" sz="3200" b="1"/>
              <a:t>đ</a:t>
            </a:r>
            <a:r>
              <a:rPr lang="en-US" altLang="en-US" sz="3200" b="1"/>
              <a:t>ạt </a:t>
            </a:r>
            <a:r>
              <a:rPr lang="" altLang="en-US" sz="3200" b="1"/>
              <a:t>đư</a:t>
            </a:r>
            <a:r>
              <a:rPr lang="en-US" altLang="en-US" sz="3200" b="1"/>
              <a:t>ợc hiệu suất tốt về cả </a:t>
            </a:r>
            <a:r>
              <a:rPr lang="" altLang="en-US" sz="3200" b="1"/>
              <a:t>đ</a:t>
            </a:r>
            <a:r>
              <a:rPr lang="en-US" altLang="en-US" sz="3200" b="1"/>
              <a:t>ộ chính xác, </a:t>
            </a:r>
            <a:r>
              <a:rPr lang="" altLang="en-US" sz="3200" b="1"/>
              <a:t>đ</a:t>
            </a:r>
            <a:r>
              <a:rPr lang="en-US" altLang="en-US" sz="3200" b="1"/>
              <a:t>ộ phủ và mAP.</a:t>
            </a:r>
            <a:endParaRPr lang="en-US" altLang="en-US" sz="3200" b="1"/>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9635852"/>
            <a:ext cx="18288000" cy="651148"/>
          </a:xfrm>
          <a:custGeom>
            <a:avLst/>
            <a:gdLst/>
            <a:ahLst/>
            <a:cxnLst/>
            <a:rect l="l" t="t" r="r" b="b"/>
            <a:pathLst>
              <a:path w="18288000" h="651148">
                <a:moveTo>
                  <a:pt x="0" y="0"/>
                </a:moveTo>
                <a:lnTo>
                  <a:pt x="18288000" y="0"/>
                </a:lnTo>
                <a:lnTo>
                  <a:pt x="18288000" y="651148"/>
                </a:lnTo>
                <a:lnTo>
                  <a:pt x="0" y="651148"/>
                </a:lnTo>
                <a:lnTo>
                  <a:pt x="0" y="0"/>
                </a:lnTo>
                <a:close/>
              </a:path>
            </a:pathLst>
          </a:custGeom>
          <a:blipFill>
            <a:blip r:embed="rId1"/>
            <a:stretch>
              <a:fillRect t="-16703" b="-16703"/>
            </a:stretch>
          </a:blipFill>
        </p:spPr>
        <p:txBody>
          <a:bodyPr/>
          <a:lstStyle/>
          <a:p>
            <a:endParaRPr lang="vi-VN"/>
          </a:p>
        </p:txBody>
      </p:sp>
      <p:sp>
        <p:nvSpPr>
          <p:cNvPr id="3" name="Freeform 3"/>
          <p:cNvSpPr/>
          <p:nvPr/>
        </p:nvSpPr>
        <p:spPr>
          <a:xfrm>
            <a:off x="15468600" y="237058"/>
            <a:ext cx="2057400" cy="1763204"/>
          </a:xfrm>
          <a:custGeom>
            <a:avLst/>
            <a:gdLst/>
            <a:ahLst/>
            <a:cxnLst/>
            <a:rect l="l" t="t" r="r" b="b"/>
            <a:pathLst>
              <a:path w="947177" h="859563">
                <a:moveTo>
                  <a:pt x="0" y="0"/>
                </a:moveTo>
                <a:lnTo>
                  <a:pt x="947177" y="0"/>
                </a:lnTo>
                <a:lnTo>
                  <a:pt x="947177" y="859563"/>
                </a:lnTo>
                <a:lnTo>
                  <a:pt x="0" y="859563"/>
                </a:lnTo>
                <a:lnTo>
                  <a:pt x="0" y="0"/>
                </a:lnTo>
                <a:close/>
              </a:path>
            </a:pathLst>
          </a:custGeom>
          <a:blipFill>
            <a:blip r:embed="rId2"/>
            <a:stretch>
              <a:fillRect/>
            </a:stretch>
          </a:blipFill>
        </p:spPr>
        <p:txBody>
          <a:bodyPr/>
          <a:lstStyle/>
          <a:p>
            <a:endParaRPr lang="vi-VN"/>
          </a:p>
        </p:txBody>
      </p:sp>
      <p:sp>
        <p:nvSpPr>
          <p:cNvPr id="207" name="TextBox 206"/>
          <p:cNvSpPr txBox="1"/>
          <p:nvPr/>
        </p:nvSpPr>
        <p:spPr>
          <a:xfrm>
            <a:off x="496824" y="764717"/>
            <a:ext cx="13280136" cy="706755"/>
          </a:xfrm>
          <a:prstGeom prst="rect">
            <a:avLst/>
          </a:prstGeom>
          <a:noFill/>
        </p:spPr>
        <p:txBody>
          <a:bodyPr wrap="square" rtlCol="0">
            <a:spAutoFit/>
          </a:bodyPr>
          <a:lstStyle/>
          <a:p>
            <a:r>
              <a:rPr lang="vi-VN" sz="4000" b="1" dirty="0">
                <a:solidFill>
                  <a:srgbClr val="FF6600"/>
                </a:solidFill>
                <a:latin typeface="Arial" panose="020B0604020202020204"/>
                <a:cs typeface="Arial" panose="020B0604020202020204"/>
              </a:rPr>
              <a:t>HẠN </a:t>
            </a:r>
            <a:r>
              <a:rPr lang="vi-VN" sz="4000" b="1" dirty="0">
                <a:solidFill>
                  <a:srgbClr val="FF6600"/>
                </a:solidFill>
                <a:latin typeface="Arial" panose="020B0604020202020204"/>
                <a:cs typeface="Arial" panose="020B0604020202020204"/>
              </a:rPr>
              <a:t>CHẾ</a:t>
            </a:r>
            <a:endParaRPr lang="vi-VN" sz="4000" b="1" dirty="0">
              <a:solidFill>
                <a:srgbClr val="FF6600"/>
              </a:solidFill>
              <a:latin typeface="Arial" panose="020B0604020202020204"/>
              <a:cs typeface="Arial" panose="020B0604020202020204"/>
            </a:endParaRPr>
          </a:p>
        </p:txBody>
      </p:sp>
      <p:pic>
        <p:nvPicPr>
          <p:cNvPr id="208" name="Picture 207" descr="Dai Nam [PPT] Template 15.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3400" y="1714500"/>
            <a:ext cx="12681785" cy="37785"/>
          </a:xfrm>
          <a:prstGeom prst="rect">
            <a:avLst/>
          </a:prstGeom>
        </p:spPr>
      </p:pic>
      <p:sp>
        <p:nvSpPr>
          <p:cNvPr id="4" name="Text Box 3"/>
          <p:cNvSpPr txBox="1"/>
          <p:nvPr/>
        </p:nvSpPr>
        <p:spPr>
          <a:xfrm>
            <a:off x="1143000" y="2324100"/>
            <a:ext cx="15848330" cy="4814570"/>
          </a:xfrm>
          <a:prstGeom prst="rect">
            <a:avLst/>
          </a:prstGeom>
          <a:noFill/>
        </p:spPr>
        <p:txBody>
          <a:bodyPr wrap="square" rtlCol="0">
            <a:noAutofit/>
          </a:bodyPr>
          <a:p>
            <a:pPr marL="457200" indent="-457200">
              <a:lnSpc>
                <a:spcPct val="120000"/>
              </a:lnSpc>
              <a:buFont typeface="SimSun" panose="02010600030101010101" pitchFamily="2" charset="-122"/>
              <a:buChar char="－"/>
            </a:pPr>
            <a:r>
              <a:rPr lang="en-US" sz="3200" b="1">
                <a:latin typeface="Arial" panose="020B0604020202020204" pitchFamily="34" charset="0"/>
                <a:cs typeface="Arial" panose="020B0604020202020204" pitchFamily="34" charset="0"/>
                <a:sym typeface="+mn-ea"/>
              </a:rPr>
              <a:t>Mất nhiều tài nguyên tính toán</a:t>
            </a:r>
            <a:br>
              <a:rPr lang="en-US" sz="3200">
                <a:latin typeface="Arial" panose="020B0604020202020204" pitchFamily="34" charset="0"/>
                <a:cs typeface="Arial" panose="020B0604020202020204" pitchFamily="34" charset="0"/>
                <a:sym typeface="+mn-ea"/>
              </a:rPr>
            </a:br>
            <a:r>
              <a:rPr lang="en-US" sz="3200">
                <a:latin typeface="Arial" panose="020B0604020202020204" pitchFamily="34" charset="0"/>
                <a:cs typeface="Arial" panose="020B0604020202020204" pitchFamily="34" charset="0"/>
                <a:sym typeface="+mn-ea"/>
              </a:rPr>
              <a:t>    + </a:t>
            </a:r>
            <a:r>
              <a:rPr lang="vi-VN" sz="3200">
                <a:latin typeface="Arial" panose="020B0604020202020204" pitchFamily="34" charset="0"/>
                <a:cs typeface="Arial" panose="020B0604020202020204" pitchFamily="34" charset="0"/>
                <a:sym typeface="+mn-ea"/>
              </a:rPr>
              <a:t>Nếu mô hình phức tạp, nó có thể cần </a:t>
            </a:r>
            <a:r>
              <a:rPr lang="vi-VN" sz="3200" b="1">
                <a:latin typeface="Arial" panose="020B0604020202020204" pitchFamily="34" charset="0"/>
                <a:cs typeface="Arial" panose="020B0604020202020204" pitchFamily="34" charset="0"/>
                <a:sym typeface="+mn-ea"/>
              </a:rPr>
              <a:t>GPU mạnh</a:t>
            </a:r>
            <a:r>
              <a:rPr lang="vi-VN" sz="3200">
                <a:latin typeface="Arial" panose="020B0604020202020204" pitchFamily="34" charset="0"/>
                <a:cs typeface="Arial" panose="020B0604020202020204" pitchFamily="34" charset="0"/>
                <a:sym typeface="+mn-ea"/>
              </a:rPr>
              <a:t> để train nhanh hơn.</a:t>
            </a:r>
            <a:br>
              <a:rPr lang="en-US" sz="3200">
                <a:latin typeface="Arial" panose="020B0604020202020204" pitchFamily="34" charset="0"/>
                <a:cs typeface="Arial" panose="020B0604020202020204" pitchFamily="34" charset="0"/>
                <a:sym typeface="+mn-ea"/>
              </a:rPr>
            </a:br>
            <a:r>
              <a:rPr lang="en-US" sz="3200">
                <a:latin typeface="Arial" panose="020B0604020202020204" pitchFamily="34" charset="0"/>
                <a:cs typeface="Arial" panose="020B0604020202020204" pitchFamily="34" charset="0"/>
                <a:sym typeface="+mn-ea"/>
              </a:rPr>
              <a:t>    + </a:t>
            </a:r>
            <a:r>
              <a:rPr lang="vi-VN" sz="3200">
                <a:latin typeface="Arial" panose="020B0604020202020204" pitchFamily="34" charset="0"/>
                <a:cs typeface="Arial" panose="020B0604020202020204" pitchFamily="34" charset="0"/>
                <a:sym typeface="+mn-ea"/>
              </a:rPr>
              <a:t>Nếu chạy trên thiết bị yếu, thời gian train lâu và có thể gây gián đoạn.</a:t>
            </a:r>
            <a:endParaRPr lang="en-US" sz="3200">
              <a:latin typeface="Arial" panose="020B0604020202020204" pitchFamily="34" charset="0"/>
              <a:cs typeface="Arial" panose="020B0604020202020204" pitchFamily="34" charset="0"/>
            </a:endParaRPr>
          </a:p>
          <a:p>
            <a:pPr marL="457200" indent="-457200">
              <a:lnSpc>
                <a:spcPct val="120000"/>
              </a:lnSpc>
              <a:buFont typeface="SimSun" panose="02010600030101010101" pitchFamily="2" charset="-122"/>
              <a:buChar char="－"/>
            </a:pPr>
            <a:r>
              <a:rPr lang="en-US" altLang="en-US" sz="3200">
                <a:latin typeface="Arial" panose="020B0604020202020204" pitchFamily="34" charset="0"/>
                <a:cs typeface="Arial" panose="020B0604020202020204" pitchFamily="34" charset="0"/>
              </a:rPr>
              <a:t>Cần </a:t>
            </a:r>
            <a:r>
              <a:rPr lang="en-US" altLang="en-US" sz="3200" b="1">
                <a:latin typeface="Arial" panose="020B0604020202020204" pitchFamily="34" charset="0"/>
                <a:cs typeface="Arial" panose="020B0604020202020204" pitchFamily="34" charset="0"/>
              </a:rPr>
              <a:t>xem xét kỹ hơn các mẫu bị dự </a:t>
            </a:r>
            <a:r>
              <a:rPr lang="" altLang="en-US" sz="3200" b="1">
                <a:latin typeface="Arial" panose="020B0604020202020204" pitchFamily="34" charset="0"/>
                <a:cs typeface="Arial" panose="020B0604020202020204" pitchFamily="34" charset="0"/>
              </a:rPr>
              <a:t>đ</a:t>
            </a:r>
            <a:r>
              <a:rPr lang="en-US" altLang="en-US" sz="3200" b="1">
                <a:latin typeface="Arial" panose="020B0604020202020204" pitchFamily="34" charset="0"/>
                <a:cs typeface="Arial" panose="020B0604020202020204" pitchFamily="34" charset="0"/>
              </a:rPr>
              <a:t>oán nhầm</a:t>
            </a:r>
            <a:r>
              <a:rPr lang="en-US" altLang="en-US" sz="3200">
                <a:latin typeface="Arial" panose="020B0604020202020204" pitchFamily="34" charset="0"/>
                <a:cs typeface="Arial" panose="020B0604020202020204" pitchFamily="34" charset="0"/>
              </a:rPr>
              <a:t> </a:t>
            </a:r>
            <a:r>
              <a:rPr lang="" altLang="en-US" sz="3200">
                <a:latin typeface="Arial" panose="020B0604020202020204" pitchFamily="34" charset="0"/>
                <a:cs typeface="Arial" panose="020B0604020202020204" pitchFamily="34" charset="0"/>
              </a:rPr>
              <a:t>đ</a:t>
            </a:r>
            <a:r>
              <a:rPr lang="en-US" altLang="en-US" sz="3200">
                <a:latin typeface="Arial" panose="020B0604020202020204" pitchFamily="34" charset="0"/>
                <a:cs typeface="Arial" panose="020B0604020202020204" pitchFamily="34" charset="0"/>
              </a:rPr>
              <a:t>ể cải thiện hiệu suất của mô hình, </a:t>
            </a:r>
            <a:r>
              <a:rPr lang="" altLang="en-US" sz="3200">
                <a:latin typeface="Arial" panose="020B0604020202020204" pitchFamily="34" charset="0"/>
                <a:cs typeface="Arial" panose="020B0604020202020204" pitchFamily="34" charset="0"/>
              </a:rPr>
              <a:t>đ</a:t>
            </a:r>
            <a:r>
              <a:rPr lang="en-US" altLang="en-US" sz="3200">
                <a:latin typeface="Arial" panose="020B0604020202020204" pitchFamily="34" charset="0"/>
                <a:cs typeface="Arial" panose="020B0604020202020204" pitchFamily="34" charset="0"/>
              </a:rPr>
              <a:t>ặc biệt là </a:t>
            </a:r>
            <a:r>
              <a:rPr lang="" altLang="en-US" sz="3200">
                <a:latin typeface="Arial" panose="020B0604020202020204" pitchFamily="34" charset="0"/>
                <a:cs typeface="Arial" panose="020B0604020202020204" pitchFamily="34" charset="0"/>
              </a:rPr>
              <a:t>đ</a:t>
            </a:r>
            <a:r>
              <a:rPr lang="en-US" altLang="en-US" sz="3200">
                <a:latin typeface="Arial" panose="020B0604020202020204" pitchFamily="34" charset="0"/>
                <a:cs typeface="Arial" panose="020B0604020202020204" pitchFamily="34" charset="0"/>
              </a:rPr>
              <a:t>ối với các lớp </a:t>
            </a:r>
            <a:r>
              <a:rPr lang="en-US" altLang="en-US" sz="3200" b="1">
                <a:latin typeface="Arial" panose="020B0604020202020204" pitchFamily="34" charset="0"/>
                <a:cs typeface="Arial" panose="020B0604020202020204" pitchFamily="34" charset="0"/>
              </a:rPr>
              <a:t>"Normal"</a:t>
            </a:r>
            <a:r>
              <a:rPr lang="en-US" altLang="en-US" sz="3200">
                <a:latin typeface="Arial" panose="020B0604020202020204" pitchFamily="34" charset="0"/>
                <a:cs typeface="Arial" panose="020B0604020202020204" pitchFamily="34" charset="0"/>
              </a:rPr>
              <a:t> và </a:t>
            </a:r>
            <a:r>
              <a:rPr lang="en-US" altLang="en-US" sz="3200" b="1">
                <a:latin typeface="Arial" panose="020B0604020202020204" pitchFamily="34" charset="0"/>
                <a:cs typeface="Arial" panose="020B0604020202020204" pitchFamily="34" charset="0"/>
              </a:rPr>
              <a:t>"background"</a:t>
            </a:r>
            <a:r>
              <a:rPr lang="en-US" altLang="en-US" sz="3200">
                <a:latin typeface="Arial" panose="020B0604020202020204" pitchFamily="34" charset="0"/>
                <a:cs typeface="Arial" panose="020B0604020202020204" pitchFamily="34" charset="0"/>
              </a:rPr>
              <a:t>.</a:t>
            </a:r>
            <a:endParaRPr lang="en-US" altLang="en-US" sz="3200">
              <a:latin typeface="Arial" panose="020B0604020202020204" pitchFamily="34" charset="0"/>
              <a:cs typeface="Arial" panose="020B0604020202020204" pitchFamily="34" charset="0"/>
            </a:endParaRPr>
          </a:p>
          <a:p>
            <a:pPr marL="457200" indent="-457200">
              <a:lnSpc>
                <a:spcPct val="120000"/>
              </a:lnSpc>
              <a:buFont typeface="SimSun" panose="02010600030101010101" pitchFamily="2" charset="-122"/>
              <a:buChar char="－"/>
            </a:pPr>
            <a:r>
              <a:rPr lang="en-US" altLang="en-US" sz="3200">
                <a:latin typeface="Arial" panose="020B0604020202020204" pitchFamily="34" charset="0"/>
                <a:cs typeface="Arial" panose="020B0604020202020204" pitchFamily="34" charset="0"/>
              </a:rPr>
              <a:t>Cần </a:t>
            </a:r>
            <a:r>
              <a:rPr lang="en-US" altLang="en-US" sz="3200" b="1">
                <a:latin typeface="Arial" panose="020B0604020202020204" pitchFamily="34" charset="0"/>
                <a:cs typeface="Arial" panose="020B0604020202020204" pitchFamily="34" charset="0"/>
              </a:rPr>
              <a:t>bổ sung dữ liệu </a:t>
            </a:r>
            <a:r>
              <a:rPr lang="en-US" altLang="en-US" sz="3200">
                <a:latin typeface="Arial" panose="020B0604020202020204" pitchFamily="34" charset="0"/>
                <a:cs typeface="Arial" panose="020B0604020202020204" pitchFamily="34" charset="0"/>
              </a:rPr>
              <a:t>cho các lớp còn lại </a:t>
            </a:r>
            <a:r>
              <a:rPr lang="" altLang="en-US" sz="3200">
                <a:latin typeface="Arial" panose="020B0604020202020204" pitchFamily="34" charset="0"/>
                <a:cs typeface="Arial" panose="020B0604020202020204" pitchFamily="34" charset="0"/>
              </a:rPr>
              <a:t>đ</a:t>
            </a:r>
            <a:r>
              <a:rPr lang="en-US" altLang="en-US" sz="3200">
                <a:latin typeface="Arial" panose="020B0604020202020204" pitchFamily="34" charset="0"/>
                <a:cs typeface="Arial" panose="020B0604020202020204" pitchFamily="34" charset="0"/>
              </a:rPr>
              <a:t>ể có </a:t>
            </a:r>
            <a:r>
              <a:rPr lang="" altLang="en-US" sz="3200" b="1">
                <a:latin typeface="Arial" panose="020B0604020202020204" pitchFamily="34" charset="0"/>
                <a:cs typeface="Arial" panose="020B0604020202020204" pitchFamily="34" charset="0"/>
              </a:rPr>
              <a:t>đ</a:t>
            </a:r>
            <a:r>
              <a:rPr lang="en-US" altLang="en-US" sz="3200" b="1">
                <a:latin typeface="Arial" panose="020B0604020202020204" pitchFamily="34" charset="0"/>
                <a:cs typeface="Arial" panose="020B0604020202020204" pitchFamily="34" charset="0"/>
              </a:rPr>
              <a:t>ánh giá toàn diện hơn</a:t>
            </a:r>
            <a:r>
              <a:rPr lang="en-US" altLang="en-US" sz="3200">
                <a:latin typeface="Arial" panose="020B0604020202020204" pitchFamily="34" charset="0"/>
                <a:cs typeface="Arial" panose="020B0604020202020204" pitchFamily="34" charset="0"/>
              </a:rPr>
              <a:t> về </a:t>
            </a:r>
            <a:r>
              <a:rPr lang="en-US" altLang="en-US" sz="3200" b="1">
                <a:latin typeface="Arial" panose="020B0604020202020204" pitchFamily="34" charset="0"/>
                <a:cs typeface="Arial" panose="020B0604020202020204" pitchFamily="34" charset="0"/>
              </a:rPr>
              <a:t>hiệu suất</a:t>
            </a:r>
            <a:r>
              <a:rPr lang="en-US" altLang="en-US" sz="3200">
                <a:latin typeface="Arial" panose="020B0604020202020204" pitchFamily="34" charset="0"/>
                <a:cs typeface="Arial" panose="020B0604020202020204" pitchFamily="34" charset="0"/>
              </a:rPr>
              <a:t> của mô hình.</a:t>
            </a:r>
            <a:endParaRPr lang="en-US" altLang="en-US" sz="3200">
              <a:latin typeface="Arial" panose="020B0604020202020204" pitchFamily="34" charset="0"/>
              <a:cs typeface="Arial" panose="020B0604020202020204" pitchFamily="34"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76200" y="9486627"/>
            <a:ext cx="18288000" cy="651148"/>
          </a:xfrm>
          <a:custGeom>
            <a:avLst/>
            <a:gdLst/>
            <a:ahLst/>
            <a:cxnLst/>
            <a:rect l="l" t="t" r="r" b="b"/>
            <a:pathLst>
              <a:path w="18288000" h="651148">
                <a:moveTo>
                  <a:pt x="0" y="0"/>
                </a:moveTo>
                <a:lnTo>
                  <a:pt x="18288000" y="0"/>
                </a:lnTo>
                <a:lnTo>
                  <a:pt x="18288000" y="651148"/>
                </a:lnTo>
                <a:lnTo>
                  <a:pt x="0" y="651148"/>
                </a:lnTo>
                <a:lnTo>
                  <a:pt x="0" y="0"/>
                </a:lnTo>
                <a:close/>
              </a:path>
            </a:pathLst>
          </a:custGeom>
          <a:blipFill>
            <a:blip r:embed="rId1"/>
            <a:stretch>
              <a:fillRect t="-16703" b="-16703"/>
            </a:stretch>
          </a:blipFill>
        </p:spPr>
        <p:txBody>
          <a:bodyPr/>
          <a:lstStyle/>
          <a:p>
            <a:endParaRPr lang="vi-VN"/>
          </a:p>
        </p:txBody>
      </p:sp>
      <p:sp>
        <p:nvSpPr>
          <p:cNvPr id="3" name="Freeform 3"/>
          <p:cNvSpPr/>
          <p:nvPr/>
        </p:nvSpPr>
        <p:spPr>
          <a:xfrm>
            <a:off x="15468600" y="237058"/>
            <a:ext cx="2057400" cy="1763204"/>
          </a:xfrm>
          <a:custGeom>
            <a:avLst/>
            <a:gdLst/>
            <a:ahLst/>
            <a:cxnLst/>
            <a:rect l="l" t="t" r="r" b="b"/>
            <a:pathLst>
              <a:path w="947177" h="859563">
                <a:moveTo>
                  <a:pt x="0" y="0"/>
                </a:moveTo>
                <a:lnTo>
                  <a:pt x="947177" y="0"/>
                </a:lnTo>
                <a:lnTo>
                  <a:pt x="947177" y="859563"/>
                </a:lnTo>
                <a:lnTo>
                  <a:pt x="0" y="859563"/>
                </a:lnTo>
                <a:lnTo>
                  <a:pt x="0" y="0"/>
                </a:lnTo>
                <a:close/>
              </a:path>
            </a:pathLst>
          </a:custGeom>
          <a:blipFill>
            <a:blip r:embed="rId2"/>
            <a:stretch>
              <a:fillRect/>
            </a:stretch>
          </a:blipFill>
        </p:spPr>
        <p:txBody>
          <a:bodyPr/>
          <a:lstStyle/>
          <a:p>
            <a:endParaRPr lang="vi-VN"/>
          </a:p>
        </p:txBody>
      </p:sp>
      <p:sp>
        <p:nvSpPr>
          <p:cNvPr id="207" name="TextBox 206"/>
          <p:cNvSpPr txBox="1"/>
          <p:nvPr/>
        </p:nvSpPr>
        <p:spPr>
          <a:xfrm>
            <a:off x="496824" y="764717"/>
            <a:ext cx="13280136" cy="706755"/>
          </a:xfrm>
          <a:prstGeom prst="rect">
            <a:avLst/>
          </a:prstGeom>
          <a:noFill/>
        </p:spPr>
        <p:txBody>
          <a:bodyPr wrap="square" rtlCol="0">
            <a:spAutoFit/>
          </a:bodyPr>
          <a:lstStyle/>
          <a:p>
            <a:r>
              <a:rPr lang="vi-VN" sz="4000" b="1" dirty="0">
                <a:solidFill>
                  <a:srgbClr val="FF6600"/>
                </a:solidFill>
                <a:latin typeface="Arial" panose="020B0604020202020204"/>
                <a:cs typeface="Arial" panose="020B0604020202020204"/>
              </a:rPr>
              <a:t>KẾT LUẬN </a:t>
            </a:r>
            <a:endParaRPr lang="vi-VN" sz="4000" b="1" dirty="0">
              <a:solidFill>
                <a:srgbClr val="FF6600"/>
              </a:solidFill>
              <a:latin typeface="Arial" panose="020B0604020202020204"/>
              <a:cs typeface="Arial" panose="020B0604020202020204"/>
            </a:endParaRPr>
          </a:p>
        </p:txBody>
      </p:sp>
      <p:pic>
        <p:nvPicPr>
          <p:cNvPr id="208" name="Picture 207" descr="Dai Nam [PPT] Template 15.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3400" y="1714500"/>
            <a:ext cx="12681785" cy="37785"/>
          </a:xfrm>
          <a:prstGeom prst="rect">
            <a:avLst/>
          </a:prstGeom>
        </p:spPr>
      </p:pic>
      <p:sp>
        <p:nvSpPr>
          <p:cNvPr id="4" name="Text Box 3"/>
          <p:cNvSpPr txBox="1"/>
          <p:nvPr/>
        </p:nvSpPr>
        <p:spPr>
          <a:xfrm>
            <a:off x="838200" y="2184400"/>
            <a:ext cx="16278225" cy="2635250"/>
          </a:xfrm>
          <a:prstGeom prst="rect">
            <a:avLst/>
          </a:prstGeom>
          <a:noFill/>
        </p:spPr>
        <p:txBody>
          <a:bodyPr wrap="square" rtlCol="0">
            <a:noAutofit/>
          </a:bodyPr>
          <a:p>
            <a:pPr indent="457200" algn="just"/>
            <a:r>
              <a:rPr lang="vi-VN" altLang="en-US" sz="3000"/>
              <a:t>     </a:t>
            </a:r>
            <a:r>
              <a:rPr lang="en-US" altLang="en-US" sz="3000"/>
              <a:t>Mô hình phát hiện </a:t>
            </a:r>
            <a:r>
              <a:rPr lang="" altLang="en-US" sz="3000"/>
              <a:t>đ</a:t>
            </a:r>
            <a:r>
              <a:rPr lang="en-US" altLang="en-US" sz="3000"/>
              <a:t>ối t</a:t>
            </a:r>
            <a:r>
              <a:rPr lang="" altLang="en-US" sz="3000"/>
              <a:t>ư</a:t>
            </a:r>
            <a:r>
              <a:rPr lang="en-US" altLang="en-US" sz="3000"/>
              <a:t>ợng </a:t>
            </a:r>
            <a:r>
              <a:rPr lang="" altLang="en-US" sz="3000"/>
              <a:t>đ</a:t>
            </a:r>
            <a:r>
              <a:rPr lang="en-US" altLang="en-US" sz="3000"/>
              <a:t>ã </a:t>
            </a:r>
            <a:r>
              <a:rPr lang="" altLang="en-US" sz="3000"/>
              <a:t>đ</a:t>
            </a:r>
            <a:r>
              <a:rPr lang="en-US" altLang="en-US" sz="3000"/>
              <a:t>ạt </a:t>
            </a:r>
            <a:r>
              <a:rPr lang="" altLang="en-US" sz="3000"/>
              <a:t>đư</a:t>
            </a:r>
            <a:r>
              <a:rPr lang="en-US" altLang="en-US" sz="3000"/>
              <a:t>ợc hiệu suất tốt sau 100 epoch huấn luyện, với các chỉ số precision, recall và mAP </a:t>
            </a:r>
            <a:r>
              <a:rPr lang="" altLang="en-US" sz="3000"/>
              <a:t>đ</a:t>
            </a:r>
            <a:r>
              <a:rPr lang="en-US" altLang="en-US" sz="3000"/>
              <a:t>ều ở mức cao (trên 90% </a:t>
            </a:r>
            <a:r>
              <a:rPr lang="" altLang="en-US" sz="3000"/>
              <a:t>đ</a:t>
            </a:r>
            <a:r>
              <a:rPr lang="en-US" altLang="en-US" sz="3000"/>
              <a:t>ối với hầu hết các chỉ số). </a:t>
            </a:r>
            <a:r>
              <a:rPr lang="" altLang="en-US" sz="3000"/>
              <a:t>Đ</a:t>
            </a:r>
            <a:r>
              <a:rPr lang="en-US" altLang="en-US" sz="3000"/>
              <a:t>iều này cho thấy mô hình có khả n</a:t>
            </a:r>
            <a:r>
              <a:rPr lang="" altLang="en-US" sz="3000"/>
              <a:t>ă</a:t>
            </a:r>
            <a:r>
              <a:rPr lang="en-US" altLang="en-US" sz="3000"/>
              <a:t>ng phát hiện và phân loại chính xác </a:t>
            </a:r>
            <a:r>
              <a:rPr lang="" altLang="en-US" sz="3000"/>
              <a:t>đ</a:t>
            </a:r>
            <a:r>
              <a:rPr lang="en-US" altLang="en-US" sz="3000"/>
              <a:t>ối t</a:t>
            </a:r>
            <a:r>
              <a:rPr lang="" altLang="en-US" sz="3000"/>
              <a:t>ư</a:t>
            </a:r>
            <a:r>
              <a:rPr lang="en-US" altLang="en-US" sz="3000"/>
              <a:t>ợng thuộc class B. Quá trình huấn luyện ổn </a:t>
            </a:r>
            <a:r>
              <a:rPr lang="" altLang="en-US" sz="3000"/>
              <a:t>đ</a:t>
            </a:r>
            <a:r>
              <a:rPr lang="en-US" altLang="en-US" sz="3000"/>
              <a:t>ịnh và các </a:t>
            </a:r>
            <a:r>
              <a:rPr lang="" altLang="en-US" sz="3000"/>
              <a:t>đ</a:t>
            </a:r>
            <a:r>
              <a:rPr lang="en-US" altLang="en-US" sz="3000"/>
              <a:t>ộ lỗi giảm dần theo thời gian, chứng tỏ mô hình </a:t>
            </a:r>
            <a:r>
              <a:rPr lang="" altLang="en-US" sz="3000"/>
              <a:t>đ</a:t>
            </a:r>
            <a:r>
              <a:rPr lang="en-US" altLang="en-US" sz="3000"/>
              <a:t>ã </a:t>
            </a:r>
            <a:r>
              <a:rPr lang="" altLang="en-US" sz="3000"/>
              <a:t>đư</a:t>
            </a:r>
            <a:r>
              <a:rPr lang="en-US" altLang="en-US" sz="3000"/>
              <a:t>ợc huấn luyện hiệu quả.</a:t>
            </a:r>
            <a:endParaRPr lang="en-US" altLang="en-US" sz="3000"/>
          </a:p>
        </p:txBody>
      </p:sp>
      <p:pic>
        <p:nvPicPr>
          <p:cNvPr id="5" name="Picture 4" descr="P_curve"/>
          <p:cNvPicPr>
            <a:picLocks noChangeAspect="1"/>
          </p:cNvPicPr>
          <p:nvPr/>
        </p:nvPicPr>
        <p:blipFill>
          <a:blip r:embed="rId4"/>
          <a:srcRect r="29630"/>
          <a:stretch>
            <a:fillRect/>
          </a:stretch>
        </p:blipFill>
        <p:spPr>
          <a:xfrm>
            <a:off x="762000" y="4533900"/>
            <a:ext cx="5146040" cy="4876800"/>
          </a:xfrm>
          <a:prstGeom prst="rect">
            <a:avLst/>
          </a:prstGeom>
        </p:spPr>
      </p:pic>
      <p:pic>
        <p:nvPicPr>
          <p:cNvPr id="6" name="Picture 5" descr="R_curve"/>
          <p:cNvPicPr>
            <a:picLocks noChangeAspect="1"/>
          </p:cNvPicPr>
          <p:nvPr/>
        </p:nvPicPr>
        <p:blipFill>
          <a:blip r:embed="rId5"/>
          <a:srcRect l="926" r="30556"/>
          <a:stretch>
            <a:fillRect/>
          </a:stretch>
        </p:blipFill>
        <p:spPr>
          <a:xfrm>
            <a:off x="6705600" y="4509770"/>
            <a:ext cx="4934585" cy="4802505"/>
          </a:xfrm>
          <a:prstGeom prst="rect">
            <a:avLst/>
          </a:prstGeom>
        </p:spPr>
      </p:pic>
      <p:pic>
        <p:nvPicPr>
          <p:cNvPr id="7" name="Picture 6" descr="PR_curve"/>
          <p:cNvPicPr>
            <a:picLocks noChangeAspect="1"/>
          </p:cNvPicPr>
          <p:nvPr/>
        </p:nvPicPr>
        <p:blipFill>
          <a:blip r:embed="rId6"/>
          <a:srcRect l="-926" t="-2778" r="33333" b="2778"/>
          <a:stretch>
            <a:fillRect/>
          </a:stretch>
        </p:blipFill>
        <p:spPr>
          <a:xfrm>
            <a:off x="12268200" y="4305300"/>
            <a:ext cx="5076190" cy="5006975"/>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9635852"/>
            <a:ext cx="18288000" cy="651148"/>
          </a:xfrm>
          <a:custGeom>
            <a:avLst/>
            <a:gdLst/>
            <a:ahLst/>
            <a:cxnLst/>
            <a:rect l="l" t="t" r="r" b="b"/>
            <a:pathLst>
              <a:path w="18288000" h="651148">
                <a:moveTo>
                  <a:pt x="0" y="0"/>
                </a:moveTo>
                <a:lnTo>
                  <a:pt x="18288000" y="0"/>
                </a:lnTo>
                <a:lnTo>
                  <a:pt x="18288000" y="651148"/>
                </a:lnTo>
                <a:lnTo>
                  <a:pt x="0" y="651148"/>
                </a:lnTo>
                <a:lnTo>
                  <a:pt x="0" y="0"/>
                </a:lnTo>
                <a:close/>
              </a:path>
            </a:pathLst>
          </a:custGeom>
          <a:blipFill>
            <a:blip r:embed="rId1"/>
            <a:stretch>
              <a:fillRect t="-16703" b="-16703"/>
            </a:stretch>
          </a:blipFill>
        </p:spPr>
        <p:txBody>
          <a:bodyPr/>
          <a:lstStyle/>
          <a:p>
            <a:endParaRPr lang="vi-VN"/>
          </a:p>
        </p:txBody>
      </p:sp>
      <p:sp>
        <p:nvSpPr>
          <p:cNvPr id="3" name="Freeform 3"/>
          <p:cNvSpPr/>
          <p:nvPr/>
        </p:nvSpPr>
        <p:spPr>
          <a:xfrm>
            <a:off x="15468600" y="237058"/>
            <a:ext cx="2057400" cy="1763204"/>
          </a:xfrm>
          <a:custGeom>
            <a:avLst/>
            <a:gdLst/>
            <a:ahLst/>
            <a:cxnLst/>
            <a:rect l="l" t="t" r="r" b="b"/>
            <a:pathLst>
              <a:path w="947177" h="859563">
                <a:moveTo>
                  <a:pt x="0" y="0"/>
                </a:moveTo>
                <a:lnTo>
                  <a:pt x="947177" y="0"/>
                </a:lnTo>
                <a:lnTo>
                  <a:pt x="947177" y="859563"/>
                </a:lnTo>
                <a:lnTo>
                  <a:pt x="0" y="859563"/>
                </a:lnTo>
                <a:lnTo>
                  <a:pt x="0" y="0"/>
                </a:lnTo>
                <a:close/>
              </a:path>
            </a:pathLst>
          </a:custGeom>
          <a:blipFill>
            <a:blip r:embed="rId2"/>
            <a:stretch>
              <a:fillRect/>
            </a:stretch>
          </a:blipFill>
        </p:spPr>
        <p:txBody>
          <a:bodyPr/>
          <a:lstStyle/>
          <a:p>
            <a:endParaRPr lang="vi-VN"/>
          </a:p>
        </p:txBody>
      </p:sp>
      <p:sp>
        <p:nvSpPr>
          <p:cNvPr id="207" name="TextBox 206"/>
          <p:cNvSpPr txBox="1"/>
          <p:nvPr/>
        </p:nvSpPr>
        <p:spPr>
          <a:xfrm>
            <a:off x="496824" y="764717"/>
            <a:ext cx="13280136" cy="706755"/>
          </a:xfrm>
          <a:prstGeom prst="rect">
            <a:avLst/>
          </a:prstGeom>
          <a:noFill/>
        </p:spPr>
        <p:txBody>
          <a:bodyPr wrap="square" rtlCol="0">
            <a:spAutoFit/>
          </a:bodyPr>
          <a:lstStyle/>
          <a:p>
            <a:r>
              <a:rPr lang="vi-VN" sz="4000" b="1" dirty="0">
                <a:solidFill>
                  <a:srgbClr val="FF6600"/>
                </a:solidFill>
                <a:latin typeface="Arial" panose="020B0604020202020204"/>
                <a:cs typeface="Arial" panose="020B0604020202020204"/>
              </a:rPr>
              <a:t>HƯỚNG PHÁT </a:t>
            </a:r>
            <a:r>
              <a:rPr lang="vi-VN" sz="4000" b="1" dirty="0">
                <a:solidFill>
                  <a:srgbClr val="FF6600"/>
                </a:solidFill>
                <a:latin typeface="Arial" panose="020B0604020202020204"/>
                <a:cs typeface="Arial" panose="020B0604020202020204"/>
              </a:rPr>
              <a:t>TRIỂN</a:t>
            </a:r>
            <a:endParaRPr lang="vi-VN" sz="4000" b="1" dirty="0">
              <a:solidFill>
                <a:srgbClr val="FF6600"/>
              </a:solidFill>
              <a:latin typeface="Arial" panose="020B0604020202020204"/>
              <a:cs typeface="Arial" panose="020B0604020202020204"/>
            </a:endParaRPr>
          </a:p>
        </p:txBody>
      </p:sp>
      <p:pic>
        <p:nvPicPr>
          <p:cNvPr id="208" name="Picture 207" descr="Dai Nam [PPT] Template 15.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3400" y="1714500"/>
            <a:ext cx="12681785" cy="37785"/>
          </a:xfrm>
          <a:prstGeom prst="rect">
            <a:avLst/>
          </a:prstGeom>
        </p:spPr>
      </p:pic>
      <p:sp>
        <p:nvSpPr>
          <p:cNvPr id="5" name="Text Box 4"/>
          <p:cNvSpPr txBox="1"/>
          <p:nvPr/>
        </p:nvSpPr>
        <p:spPr>
          <a:xfrm>
            <a:off x="1219200" y="2400300"/>
            <a:ext cx="13998575" cy="4371340"/>
          </a:xfrm>
          <a:prstGeom prst="rect">
            <a:avLst/>
          </a:prstGeom>
          <a:noFill/>
        </p:spPr>
        <p:txBody>
          <a:bodyPr wrap="square" rtlCol="0" anchor="t">
            <a:noAutofit/>
          </a:bodyPr>
          <a:p>
            <a:pPr marL="457200" indent="-457200">
              <a:lnSpc>
                <a:spcPct val="140000"/>
              </a:lnSpc>
              <a:buFont typeface="Arial" panose="020B0604020202020204" pitchFamily="34" charset="0"/>
              <a:buChar char="•"/>
            </a:pPr>
            <a:r>
              <a:rPr lang="vi-VN" sz="3200" b="1">
                <a:sym typeface="+mn-ea"/>
              </a:rPr>
              <a:t>Thêm dữ liệu hoặc tăng cường dữ liệu (Data Augmentation)</a:t>
            </a:r>
            <a:r>
              <a:rPr lang="vi-VN" sz="3200">
                <a:sym typeface="+mn-ea"/>
              </a:rPr>
              <a:t> nếu mô hình bị overfitting.</a:t>
            </a:r>
            <a:endParaRPr lang="vi-VN" sz="3200"/>
          </a:p>
          <a:p>
            <a:pPr marL="457200" indent="-457200">
              <a:lnSpc>
                <a:spcPct val="140000"/>
              </a:lnSpc>
              <a:buFont typeface="Arial" panose="020B0604020202020204" pitchFamily="34" charset="0"/>
              <a:buChar char="•"/>
            </a:pPr>
            <a:r>
              <a:rPr lang="vi-VN" sz="3200" b="1">
                <a:sym typeface="+mn-ea"/>
              </a:rPr>
              <a:t>Thử Dropout hoặc Batch Normalization</a:t>
            </a:r>
            <a:r>
              <a:rPr lang="vi-VN" sz="3200">
                <a:sym typeface="+mn-ea"/>
              </a:rPr>
              <a:t> để làm mô hình tổng quát hơn.</a:t>
            </a:r>
            <a:endParaRPr lang="vi-VN" sz="3200"/>
          </a:p>
          <a:p>
            <a:pPr marL="457200" indent="-457200">
              <a:lnSpc>
                <a:spcPct val="140000"/>
              </a:lnSpc>
              <a:buFont typeface="Arial" panose="020B0604020202020204" pitchFamily="34" charset="0"/>
              <a:buChar char="•"/>
            </a:pPr>
            <a:r>
              <a:rPr lang="vi-VN" sz="3200" b="1">
                <a:sym typeface="+mn-ea"/>
              </a:rPr>
              <a:t>Tăng số epoch hoặc giảm learning rate</a:t>
            </a:r>
            <a:r>
              <a:rPr lang="vi-VN" sz="3200">
                <a:sym typeface="+mn-ea"/>
              </a:rPr>
              <a:t> để giúp mô hình hội tụ tốt hơn.</a:t>
            </a:r>
            <a:endParaRPr lang="vi-VN" sz="3200"/>
          </a:p>
          <a:p>
            <a:pPr marL="457200" indent="-457200">
              <a:lnSpc>
                <a:spcPct val="140000"/>
              </a:lnSpc>
              <a:buFont typeface="Arial" panose="020B0604020202020204" pitchFamily="34" charset="0"/>
              <a:buChar char="•"/>
            </a:pPr>
            <a:r>
              <a:rPr lang="vi-VN" sz="3200" b="1">
                <a:sym typeface="+mn-ea"/>
              </a:rPr>
              <a:t>Dùng Early Stopping</a:t>
            </a:r>
            <a:r>
              <a:rPr lang="vi-VN" sz="3200">
                <a:sym typeface="+mn-ea"/>
              </a:rPr>
              <a:t> để tránh train quá lâu gây overfitting.</a:t>
            </a:r>
            <a:endParaRPr lang="vi-VN" sz="3200">
              <a:sym typeface="+mn-ea"/>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9635852"/>
            <a:ext cx="18288000" cy="651148"/>
          </a:xfrm>
          <a:custGeom>
            <a:avLst/>
            <a:gdLst/>
            <a:ahLst/>
            <a:cxnLst/>
            <a:rect l="l" t="t" r="r" b="b"/>
            <a:pathLst>
              <a:path w="18288000" h="651148">
                <a:moveTo>
                  <a:pt x="0" y="0"/>
                </a:moveTo>
                <a:lnTo>
                  <a:pt x="18288000" y="0"/>
                </a:lnTo>
                <a:lnTo>
                  <a:pt x="18288000" y="651148"/>
                </a:lnTo>
                <a:lnTo>
                  <a:pt x="0" y="651148"/>
                </a:lnTo>
                <a:lnTo>
                  <a:pt x="0" y="0"/>
                </a:lnTo>
                <a:close/>
              </a:path>
            </a:pathLst>
          </a:custGeom>
          <a:blipFill>
            <a:blip r:embed="rId1"/>
            <a:stretch>
              <a:fillRect t="-16703" b="-16703"/>
            </a:stretch>
          </a:blipFill>
        </p:spPr>
        <p:txBody>
          <a:bodyPr/>
          <a:lstStyle/>
          <a:p>
            <a:endParaRPr lang="vi-VN"/>
          </a:p>
        </p:txBody>
      </p:sp>
      <p:sp>
        <p:nvSpPr>
          <p:cNvPr id="3" name="Freeform 3"/>
          <p:cNvSpPr/>
          <p:nvPr/>
        </p:nvSpPr>
        <p:spPr>
          <a:xfrm>
            <a:off x="15468600" y="237058"/>
            <a:ext cx="2057400" cy="1763204"/>
          </a:xfrm>
          <a:custGeom>
            <a:avLst/>
            <a:gdLst/>
            <a:ahLst/>
            <a:cxnLst/>
            <a:rect l="l" t="t" r="r" b="b"/>
            <a:pathLst>
              <a:path w="947177" h="859563">
                <a:moveTo>
                  <a:pt x="0" y="0"/>
                </a:moveTo>
                <a:lnTo>
                  <a:pt x="947177" y="0"/>
                </a:lnTo>
                <a:lnTo>
                  <a:pt x="947177" y="859563"/>
                </a:lnTo>
                <a:lnTo>
                  <a:pt x="0" y="859563"/>
                </a:lnTo>
                <a:lnTo>
                  <a:pt x="0" y="0"/>
                </a:lnTo>
                <a:close/>
              </a:path>
            </a:pathLst>
          </a:custGeom>
          <a:blipFill>
            <a:blip r:embed="rId2"/>
            <a:stretch>
              <a:fillRect/>
            </a:stretch>
          </a:blipFill>
        </p:spPr>
        <p:txBody>
          <a:bodyPr/>
          <a:lstStyle/>
          <a:p>
            <a:endParaRPr lang="vi-VN"/>
          </a:p>
        </p:txBody>
      </p:sp>
      <p:sp>
        <p:nvSpPr>
          <p:cNvPr id="207" name="TextBox 206"/>
          <p:cNvSpPr txBox="1"/>
          <p:nvPr/>
        </p:nvSpPr>
        <p:spPr>
          <a:xfrm>
            <a:off x="609600" y="876300"/>
            <a:ext cx="2799715" cy="706755"/>
          </a:xfrm>
          <a:prstGeom prst="rect">
            <a:avLst/>
          </a:prstGeom>
          <a:noFill/>
        </p:spPr>
        <p:txBody>
          <a:bodyPr wrap="square" rtlCol="0">
            <a:spAutoFit/>
          </a:bodyPr>
          <a:lstStyle/>
          <a:p>
            <a:pPr algn="ctr"/>
            <a:r>
              <a:rPr lang="vi-VN" altLang="en-US" sz="4000" b="1" dirty="0">
                <a:solidFill>
                  <a:srgbClr val="1F409A"/>
                </a:solidFill>
                <a:latin typeface="Arial" panose="020B0604020202020204"/>
                <a:cs typeface="Arial" panose="020B0604020202020204"/>
              </a:rPr>
              <a:t>MỤC </a:t>
            </a:r>
            <a:r>
              <a:rPr lang="vi-VN" altLang="en-US" sz="4000" b="1" dirty="0">
                <a:solidFill>
                  <a:srgbClr val="1F409A"/>
                </a:solidFill>
                <a:latin typeface="Arial" panose="020B0604020202020204"/>
                <a:cs typeface="Arial" panose="020B0604020202020204"/>
              </a:rPr>
              <a:t>LỤC</a:t>
            </a:r>
            <a:endParaRPr lang="vi-VN" altLang="en-US" sz="4000" b="1" dirty="0">
              <a:solidFill>
                <a:srgbClr val="1F409A"/>
              </a:solidFill>
              <a:latin typeface="Arial" panose="020B0604020202020204"/>
              <a:cs typeface="Arial" panose="020B0604020202020204"/>
            </a:endParaRPr>
          </a:p>
        </p:txBody>
      </p:sp>
      <p:pic>
        <p:nvPicPr>
          <p:cNvPr id="208" name="Picture 207" descr="Dai Nam [PPT] Template 15.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3400" y="1714500"/>
            <a:ext cx="12681785" cy="37785"/>
          </a:xfrm>
          <a:prstGeom prst="rect">
            <a:avLst/>
          </a:prstGeom>
        </p:spPr>
      </p:pic>
      <p:sp>
        <p:nvSpPr>
          <p:cNvPr id="5" name="TextBox 4"/>
          <p:cNvSpPr txBox="1"/>
          <p:nvPr/>
        </p:nvSpPr>
        <p:spPr>
          <a:xfrm>
            <a:off x="1828800" y="1713865"/>
            <a:ext cx="9294495" cy="7941310"/>
          </a:xfrm>
          <a:prstGeom prst="rect">
            <a:avLst/>
          </a:prstGeom>
          <a:noFill/>
        </p:spPr>
        <p:txBody>
          <a:bodyPr wrap="square" rtlCol="0">
            <a:noAutofit/>
          </a:bodyPr>
          <a:lstStyle/>
          <a:p>
            <a:pPr marL="571500" indent="-571500" algn="l">
              <a:lnSpc>
                <a:spcPct val="150000"/>
              </a:lnSpc>
              <a:buClr>
                <a:srgbClr val="1F409A"/>
              </a:buClr>
              <a:buFont typeface="Arial" panose="020B0604020202020204" pitchFamily="34" charset="0"/>
              <a:buChar char="•"/>
            </a:pPr>
            <a:r>
              <a:rPr lang="en-US" altLang="en-US" sz="3400" dirty="0">
                <a:latin typeface="Arial" panose="020B0604020202020204" pitchFamily="34" charset="0"/>
                <a:cs typeface="Arial" panose="020B0604020202020204" pitchFamily="34" charset="0"/>
              </a:rPr>
              <a:t>Giới thiệu</a:t>
            </a:r>
            <a:endParaRPr lang="en-US" altLang="en-US" sz="3400" dirty="0">
              <a:latin typeface="Arial" panose="020B0604020202020204" pitchFamily="34" charset="0"/>
              <a:cs typeface="Arial" panose="020B0604020202020204" pitchFamily="34" charset="0"/>
            </a:endParaRPr>
          </a:p>
          <a:p>
            <a:pPr marL="571500" indent="-571500" algn="l">
              <a:lnSpc>
                <a:spcPct val="150000"/>
              </a:lnSpc>
              <a:buClr>
                <a:srgbClr val="1F409A"/>
              </a:buClr>
              <a:buFont typeface="Arial" panose="020B0604020202020204" pitchFamily="34" charset="0"/>
              <a:buChar char="•"/>
            </a:pPr>
            <a:r>
              <a:rPr lang="vi-VN" altLang="en-US" sz="3400" dirty="0">
                <a:latin typeface="Arial" panose="020B0604020202020204" pitchFamily="34" charset="0"/>
                <a:cs typeface="Arial" panose="020B0604020202020204" pitchFamily="34" charset="0"/>
              </a:rPr>
              <a:t>Đặt vấn đề</a:t>
            </a:r>
            <a:endParaRPr lang="en-US" altLang="en-US" sz="3400" dirty="0">
              <a:latin typeface="Arial" panose="020B0604020202020204" pitchFamily="34" charset="0"/>
              <a:cs typeface="Arial" panose="020B0604020202020204" pitchFamily="34" charset="0"/>
            </a:endParaRPr>
          </a:p>
          <a:p>
            <a:pPr marL="571500" indent="-571500" algn="l">
              <a:lnSpc>
                <a:spcPct val="150000"/>
              </a:lnSpc>
              <a:buClr>
                <a:srgbClr val="1F409A"/>
              </a:buClr>
              <a:buFont typeface="Arial" panose="020B0604020202020204" pitchFamily="34" charset="0"/>
              <a:buChar char="•"/>
            </a:pPr>
            <a:r>
              <a:rPr lang="en-US" altLang="en-US" sz="3400" dirty="0">
                <a:latin typeface="Arial" panose="020B0604020202020204" pitchFamily="34" charset="0"/>
                <a:cs typeface="Arial" panose="020B0604020202020204" pitchFamily="34" charset="0"/>
              </a:rPr>
              <a:t>Mục tiêu </a:t>
            </a:r>
            <a:endParaRPr lang="en-US" altLang="en-US" sz="3400" dirty="0">
              <a:latin typeface="Arial" panose="020B0604020202020204" pitchFamily="34" charset="0"/>
              <a:cs typeface="Arial" panose="020B0604020202020204" pitchFamily="34" charset="0"/>
            </a:endParaRPr>
          </a:p>
          <a:p>
            <a:pPr marL="571500" indent="-571500" algn="l">
              <a:lnSpc>
                <a:spcPct val="150000"/>
              </a:lnSpc>
              <a:buClr>
                <a:srgbClr val="1F409A"/>
              </a:buClr>
              <a:buFont typeface="Arial" panose="020B0604020202020204" pitchFamily="34" charset="0"/>
              <a:buChar char="•"/>
            </a:pPr>
            <a:r>
              <a:rPr lang="vi-VN" altLang="en-US" sz="3400" dirty="0">
                <a:latin typeface="Arial" panose="020B0604020202020204" pitchFamily="34" charset="0"/>
                <a:cs typeface="Arial" panose="020B0604020202020204" pitchFamily="34" charset="0"/>
              </a:rPr>
              <a:t>Các n</a:t>
            </a:r>
            <a:r>
              <a:rPr lang="en-US" altLang="en-US" sz="3400" dirty="0">
                <a:latin typeface="Arial" panose="020B0604020202020204" pitchFamily="34" charset="0"/>
                <a:cs typeface="Arial" panose="020B0604020202020204" pitchFamily="34" charset="0"/>
              </a:rPr>
              <a:t>ghiên cứu liên quan</a:t>
            </a:r>
            <a:endParaRPr lang="en-US" altLang="en-US" sz="3400" dirty="0">
              <a:latin typeface="Arial" panose="020B0604020202020204" pitchFamily="34" charset="0"/>
              <a:cs typeface="Arial" panose="020B0604020202020204" pitchFamily="34" charset="0"/>
            </a:endParaRPr>
          </a:p>
          <a:p>
            <a:pPr marL="571500" indent="-571500" algn="l">
              <a:lnSpc>
                <a:spcPct val="150000"/>
              </a:lnSpc>
              <a:buClr>
                <a:srgbClr val="1F409A"/>
              </a:buClr>
              <a:buFont typeface="Arial" panose="020B0604020202020204" pitchFamily="34" charset="0"/>
              <a:buChar char="•"/>
            </a:pPr>
            <a:r>
              <a:rPr lang="vi-VN" altLang="en-US" sz="3400" dirty="0">
                <a:latin typeface="Arial" panose="020B0604020202020204" pitchFamily="34" charset="0"/>
                <a:cs typeface="Arial" panose="020B0604020202020204" pitchFamily="34" charset="0"/>
              </a:rPr>
              <a:t>Phương pháp thực hiện</a:t>
            </a:r>
            <a:endParaRPr lang="en-US" altLang="en-US" sz="3400" dirty="0">
              <a:latin typeface="Arial" panose="020B0604020202020204" pitchFamily="34" charset="0"/>
              <a:cs typeface="Arial" panose="020B0604020202020204" pitchFamily="34" charset="0"/>
            </a:endParaRPr>
          </a:p>
          <a:p>
            <a:pPr marL="571500" indent="-571500" algn="l">
              <a:lnSpc>
                <a:spcPct val="150000"/>
              </a:lnSpc>
              <a:buClr>
                <a:srgbClr val="1F409A"/>
              </a:buClr>
              <a:buFont typeface="Arial" panose="020B0604020202020204" pitchFamily="34" charset="0"/>
              <a:buChar char="•"/>
            </a:pPr>
            <a:r>
              <a:rPr lang="en-US" altLang="en-US" sz="3400" dirty="0">
                <a:latin typeface="Arial" panose="020B0604020202020204" pitchFamily="34" charset="0"/>
                <a:cs typeface="Arial" panose="020B0604020202020204" pitchFamily="34" charset="0"/>
              </a:rPr>
              <a:t>Sơ </a:t>
            </a:r>
            <a:r>
              <a:rPr lang="en-US" altLang="en-US" sz="3400" dirty="0">
                <a:latin typeface="Arial" panose="020B0604020202020204" pitchFamily="34" charset="0"/>
                <a:cs typeface="Arial" panose="020B0604020202020204" pitchFamily="34" charset="0"/>
              </a:rPr>
              <a:t>đ</a:t>
            </a:r>
            <a:r>
              <a:rPr lang="en-US" altLang="en-US" sz="3400" dirty="0">
                <a:latin typeface="Arial" panose="020B0604020202020204" pitchFamily="34" charset="0"/>
                <a:cs typeface="Arial" panose="020B0604020202020204" pitchFamily="34" charset="0"/>
              </a:rPr>
              <a:t>ồ hệ thống</a:t>
            </a:r>
            <a:endParaRPr lang="en-US" altLang="en-US" sz="3400" dirty="0">
              <a:latin typeface="Arial" panose="020B0604020202020204" pitchFamily="34" charset="0"/>
              <a:cs typeface="Arial" panose="020B0604020202020204" pitchFamily="34" charset="0"/>
            </a:endParaRPr>
          </a:p>
          <a:p>
            <a:pPr marL="571500" indent="-571500" algn="l">
              <a:lnSpc>
                <a:spcPct val="150000"/>
              </a:lnSpc>
              <a:buClr>
                <a:srgbClr val="1F409A"/>
              </a:buClr>
              <a:buFont typeface="Arial" panose="020B0604020202020204" pitchFamily="34" charset="0"/>
              <a:buChar char="•"/>
            </a:pPr>
            <a:r>
              <a:rPr lang="en-US" altLang="en-US" sz="3400" dirty="0">
                <a:latin typeface="Arial" panose="020B0604020202020204" pitchFamily="34" charset="0"/>
                <a:cs typeface="Arial" panose="020B0604020202020204" pitchFamily="34" charset="0"/>
              </a:rPr>
              <a:t>Các thiết bị phần cứng</a:t>
            </a:r>
            <a:endParaRPr lang="en-US" altLang="en-US" sz="3400" dirty="0">
              <a:latin typeface="Arial" panose="020B0604020202020204" pitchFamily="34" charset="0"/>
              <a:cs typeface="Arial" panose="020B0604020202020204" pitchFamily="34" charset="0"/>
            </a:endParaRPr>
          </a:p>
          <a:p>
            <a:pPr marL="571500" indent="-571500" algn="l">
              <a:lnSpc>
                <a:spcPct val="150000"/>
              </a:lnSpc>
              <a:buClr>
                <a:srgbClr val="1F409A"/>
              </a:buClr>
              <a:buFont typeface="Arial" panose="020B0604020202020204" pitchFamily="34" charset="0"/>
              <a:buChar char="•"/>
            </a:pPr>
            <a:r>
              <a:rPr lang="en-US" altLang="en-US" sz="3400" dirty="0">
                <a:latin typeface="Arial" panose="020B0604020202020204" pitchFamily="34" charset="0"/>
                <a:cs typeface="Arial" panose="020B0604020202020204" pitchFamily="34" charset="0"/>
              </a:rPr>
              <a:t>Kết quả thực nghiệm</a:t>
            </a:r>
            <a:endParaRPr lang="en-US" altLang="en-US" sz="3400" dirty="0">
              <a:latin typeface="Arial" panose="020B0604020202020204" pitchFamily="34" charset="0"/>
              <a:cs typeface="Arial" panose="020B0604020202020204" pitchFamily="34" charset="0"/>
            </a:endParaRPr>
          </a:p>
          <a:p>
            <a:pPr marL="571500" indent="-571500" algn="l">
              <a:lnSpc>
                <a:spcPct val="150000"/>
              </a:lnSpc>
              <a:buClr>
                <a:srgbClr val="1F409A"/>
              </a:buClr>
              <a:buFont typeface="Arial" panose="020B0604020202020204" pitchFamily="34" charset="0"/>
              <a:buChar char="•"/>
            </a:pPr>
            <a:r>
              <a:rPr lang="en-US" altLang="en-US" sz="3400" dirty="0">
                <a:latin typeface="Arial" panose="020B0604020202020204" pitchFamily="34" charset="0"/>
                <a:cs typeface="Arial" panose="020B0604020202020204" pitchFamily="34" charset="0"/>
              </a:rPr>
              <a:t>Ư</a:t>
            </a:r>
            <a:r>
              <a:rPr lang="en-US" altLang="en-US" sz="3400" dirty="0">
                <a:latin typeface="Arial" panose="020B0604020202020204" pitchFamily="34" charset="0"/>
                <a:cs typeface="Arial" panose="020B0604020202020204" pitchFamily="34" charset="0"/>
              </a:rPr>
              <a:t>u </a:t>
            </a:r>
            <a:r>
              <a:rPr lang="en-US" altLang="en-US" sz="3400" dirty="0">
                <a:latin typeface="Arial" panose="020B0604020202020204" pitchFamily="34" charset="0"/>
                <a:cs typeface="Arial" panose="020B0604020202020204" pitchFamily="34" charset="0"/>
              </a:rPr>
              <a:t>đ</a:t>
            </a:r>
            <a:r>
              <a:rPr lang="en-US" altLang="en-US" sz="3400" dirty="0">
                <a:latin typeface="Arial" panose="020B0604020202020204" pitchFamily="34" charset="0"/>
                <a:cs typeface="Arial" panose="020B0604020202020204" pitchFamily="34" charset="0"/>
              </a:rPr>
              <a:t>iểm, hạn chế</a:t>
            </a:r>
            <a:endParaRPr lang="en-US" altLang="en-US" sz="3400" dirty="0">
              <a:latin typeface="Arial" panose="020B0604020202020204" pitchFamily="34" charset="0"/>
              <a:cs typeface="Arial" panose="020B0604020202020204" pitchFamily="34" charset="0"/>
            </a:endParaRPr>
          </a:p>
          <a:p>
            <a:pPr marL="571500" indent="-571500" algn="l">
              <a:lnSpc>
                <a:spcPct val="150000"/>
              </a:lnSpc>
              <a:buClr>
                <a:srgbClr val="1F409A"/>
              </a:buClr>
              <a:buFont typeface="Arial" panose="020B0604020202020204" pitchFamily="34" charset="0"/>
              <a:buChar char="•"/>
            </a:pPr>
            <a:r>
              <a:rPr lang="en-US" altLang="en-US" sz="3400" dirty="0">
                <a:latin typeface="Arial" panose="020B0604020202020204" pitchFamily="34" charset="0"/>
                <a:cs typeface="Arial" panose="020B0604020202020204" pitchFamily="34" charset="0"/>
              </a:rPr>
              <a:t>Kết luận &amp; H</a:t>
            </a:r>
            <a:r>
              <a:rPr lang="en-US" altLang="en-US" sz="3400" dirty="0">
                <a:latin typeface="Arial" panose="020B0604020202020204" pitchFamily="34" charset="0"/>
                <a:cs typeface="Arial" panose="020B0604020202020204" pitchFamily="34" charset="0"/>
              </a:rPr>
              <a:t>ư</a:t>
            </a:r>
            <a:r>
              <a:rPr lang="en-US" altLang="en-US" sz="3400" dirty="0">
                <a:latin typeface="Arial" panose="020B0604020202020204" pitchFamily="34" charset="0"/>
                <a:cs typeface="Arial" panose="020B0604020202020204" pitchFamily="34" charset="0"/>
              </a:rPr>
              <a:t>ớng phát triển</a:t>
            </a:r>
            <a:endParaRPr lang="en-US" altLang="en-US" sz="3400" dirty="0">
              <a:latin typeface="Arial" panose="020B0604020202020204" pitchFamily="34" charset="0"/>
              <a:cs typeface="Arial" panose="020B0604020202020204" pitchFamily="34" charset="0"/>
            </a:endParaRPr>
          </a:p>
          <a:p>
            <a:pPr marL="571500" indent="-571500" algn="l">
              <a:lnSpc>
                <a:spcPct val="150000"/>
              </a:lnSpc>
              <a:buClr>
                <a:srgbClr val="1F409A"/>
              </a:buClr>
              <a:buFont typeface="Arial" panose="020B0604020202020204" pitchFamily="34" charset="0"/>
              <a:buChar char="•"/>
            </a:pPr>
            <a:endParaRPr lang="en-US" altLang="en-US" sz="3400" dirty="0">
              <a:latin typeface="Arial" panose="020B0604020202020204" pitchFamily="34" charset="0"/>
              <a:cs typeface="Arial" panose="020B0604020202020204" pitchFamily="34"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07527"/>
        </a:solidFill>
        <a:effectLst/>
      </p:bgPr>
    </p:bg>
    <p:spTree>
      <p:nvGrpSpPr>
        <p:cNvPr id="1" name=""/>
        <p:cNvGrpSpPr/>
        <p:nvPr/>
      </p:nvGrpSpPr>
      <p:grpSpPr>
        <a:xfrm>
          <a:off x="0" y="0"/>
          <a:ext cx="0" cy="0"/>
          <a:chOff x="0" y="0"/>
          <a:chExt cx="0" cy="0"/>
        </a:xfrm>
      </p:grpSpPr>
      <p:sp>
        <p:nvSpPr>
          <p:cNvPr id="2" name="Freeform 2"/>
          <p:cNvSpPr/>
          <p:nvPr/>
        </p:nvSpPr>
        <p:spPr>
          <a:xfrm>
            <a:off x="5398135" y="495300"/>
            <a:ext cx="7491730" cy="5715635"/>
          </a:xfrm>
          <a:custGeom>
            <a:avLst/>
            <a:gdLst/>
            <a:ahLst/>
            <a:cxnLst/>
            <a:rect l="l" t="t" r="r" b="b"/>
            <a:pathLst>
              <a:path w="8449946" h="8108965">
                <a:moveTo>
                  <a:pt x="0" y="0"/>
                </a:moveTo>
                <a:lnTo>
                  <a:pt x="8449946" y="0"/>
                </a:lnTo>
                <a:lnTo>
                  <a:pt x="8449946" y="8108965"/>
                </a:lnTo>
                <a:lnTo>
                  <a:pt x="0" y="8108965"/>
                </a:lnTo>
                <a:lnTo>
                  <a:pt x="0" y="0"/>
                </a:lnTo>
                <a:close/>
              </a:path>
            </a:pathLst>
          </a:custGeom>
          <a:blipFill>
            <a:blip r:embed="rId1"/>
            <a:stretch>
              <a:fillRect t="-34286"/>
            </a:stretch>
          </a:blipFill>
        </p:spPr>
        <p:txBody>
          <a:bodyPr/>
          <a:lstStyle/>
          <a:p>
            <a:endParaRPr lang="vi-VN"/>
          </a:p>
        </p:txBody>
      </p:sp>
      <p:sp>
        <p:nvSpPr>
          <p:cNvPr id="3" name="Freeform 3"/>
          <p:cNvSpPr/>
          <p:nvPr/>
        </p:nvSpPr>
        <p:spPr>
          <a:xfrm>
            <a:off x="4876800" y="5143500"/>
            <a:ext cx="8671560" cy="2931795"/>
          </a:xfrm>
          <a:custGeom>
            <a:avLst/>
            <a:gdLst/>
            <a:ahLst/>
            <a:cxnLst/>
            <a:rect l="l" t="t" r="r" b="b"/>
            <a:pathLst>
              <a:path w="7315200" h="2061556">
                <a:moveTo>
                  <a:pt x="0" y="0"/>
                </a:moveTo>
                <a:lnTo>
                  <a:pt x="7315200" y="0"/>
                </a:lnTo>
                <a:lnTo>
                  <a:pt x="7315200" y="2061556"/>
                </a:lnTo>
                <a:lnTo>
                  <a:pt x="0" y="206155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vi-VN"/>
          </a:p>
        </p:txBody>
      </p:sp>
      <p:sp>
        <p:nvSpPr>
          <p:cNvPr id="4" name="Text Box 3"/>
          <p:cNvSpPr txBox="1"/>
          <p:nvPr/>
        </p:nvSpPr>
        <p:spPr>
          <a:xfrm>
            <a:off x="12725400" y="8191500"/>
            <a:ext cx="4987925" cy="1259840"/>
          </a:xfrm>
          <a:prstGeom prst="rect">
            <a:avLst/>
          </a:prstGeom>
          <a:noFill/>
        </p:spPr>
        <p:txBody>
          <a:bodyPr wrap="square" rtlCol="0">
            <a:noAutofit/>
          </a:bodyPr>
          <a:p>
            <a:pPr algn="ctr"/>
            <a:r>
              <a:rPr lang="vi-VN" altLang="en-US" sz="3600">
                <a:solidFill>
                  <a:schemeClr val="bg1"/>
                </a:solidFill>
              </a:rPr>
              <a:t>Nhóm 9 - CNTT1605</a:t>
            </a:r>
            <a:endParaRPr lang="vi-VN" altLang="en-US" sz="3600">
              <a:solidFill>
                <a:schemeClr val="bg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9635852"/>
            <a:ext cx="18288000" cy="651148"/>
          </a:xfrm>
          <a:custGeom>
            <a:avLst/>
            <a:gdLst/>
            <a:ahLst/>
            <a:cxnLst/>
            <a:rect l="l" t="t" r="r" b="b"/>
            <a:pathLst>
              <a:path w="18288000" h="651148">
                <a:moveTo>
                  <a:pt x="0" y="0"/>
                </a:moveTo>
                <a:lnTo>
                  <a:pt x="18288000" y="0"/>
                </a:lnTo>
                <a:lnTo>
                  <a:pt x="18288000" y="651148"/>
                </a:lnTo>
                <a:lnTo>
                  <a:pt x="0" y="651148"/>
                </a:lnTo>
                <a:lnTo>
                  <a:pt x="0" y="0"/>
                </a:lnTo>
                <a:close/>
              </a:path>
            </a:pathLst>
          </a:custGeom>
          <a:blipFill>
            <a:blip r:embed="rId1"/>
            <a:stretch>
              <a:fillRect t="-16703" b="-16703"/>
            </a:stretch>
          </a:blipFill>
        </p:spPr>
        <p:txBody>
          <a:bodyPr/>
          <a:lstStyle/>
          <a:p>
            <a:endParaRPr lang="vi-VN"/>
          </a:p>
        </p:txBody>
      </p:sp>
      <p:sp>
        <p:nvSpPr>
          <p:cNvPr id="3" name="Freeform 3"/>
          <p:cNvSpPr/>
          <p:nvPr/>
        </p:nvSpPr>
        <p:spPr>
          <a:xfrm>
            <a:off x="15468600" y="237058"/>
            <a:ext cx="2057400" cy="1763204"/>
          </a:xfrm>
          <a:custGeom>
            <a:avLst/>
            <a:gdLst/>
            <a:ahLst/>
            <a:cxnLst/>
            <a:rect l="l" t="t" r="r" b="b"/>
            <a:pathLst>
              <a:path w="947177" h="859563">
                <a:moveTo>
                  <a:pt x="0" y="0"/>
                </a:moveTo>
                <a:lnTo>
                  <a:pt x="947177" y="0"/>
                </a:lnTo>
                <a:lnTo>
                  <a:pt x="947177" y="859563"/>
                </a:lnTo>
                <a:lnTo>
                  <a:pt x="0" y="859563"/>
                </a:lnTo>
                <a:lnTo>
                  <a:pt x="0" y="0"/>
                </a:lnTo>
                <a:close/>
              </a:path>
            </a:pathLst>
          </a:custGeom>
          <a:blipFill>
            <a:blip r:embed="rId2"/>
            <a:stretch>
              <a:fillRect/>
            </a:stretch>
          </a:blipFill>
        </p:spPr>
        <p:txBody>
          <a:bodyPr/>
          <a:lstStyle/>
          <a:p>
            <a:endParaRPr lang="vi-VN"/>
          </a:p>
        </p:txBody>
      </p:sp>
      <p:sp>
        <p:nvSpPr>
          <p:cNvPr id="207" name="TextBox 206"/>
          <p:cNvSpPr txBox="1"/>
          <p:nvPr/>
        </p:nvSpPr>
        <p:spPr>
          <a:xfrm>
            <a:off x="496824" y="764717"/>
            <a:ext cx="13280136" cy="706755"/>
          </a:xfrm>
          <a:prstGeom prst="rect">
            <a:avLst/>
          </a:prstGeom>
          <a:noFill/>
        </p:spPr>
        <p:txBody>
          <a:bodyPr wrap="square" rtlCol="0">
            <a:spAutoFit/>
          </a:bodyPr>
          <a:lstStyle/>
          <a:p>
            <a:r>
              <a:rPr lang="vi-VN" sz="4000" b="1" dirty="0">
                <a:solidFill>
                  <a:srgbClr val="FF6600"/>
                </a:solidFill>
                <a:latin typeface="Arial" panose="020B0604020202020204"/>
                <a:cs typeface="Arial" panose="020B0604020202020204"/>
              </a:rPr>
              <a:t>GIỚI THIỆU </a:t>
            </a:r>
            <a:endParaRPr lang="vi-VN" sz="4000" b="1" dirty="0">
              <a:solidFill>
                <a:srgbClr val="FF6600"/>
              </a:solidFill>
              <a:latin typeface="Arial" panose="020B0604020202020204"/>
              <a:cs typeface="Arial" panose="020B0604020202020204"/>
            </a:endParaRPr>
          </a:p>
        </p:txBody>
      </p:sp>
      <p:pic>
        <p:nvPicPr>
          <p:cNvPr id="208" name="Picture 207" descr="Dai Nam [PPT] Template 15.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3400" y="1714500"/>
            <a:ext cx="12681785" cy="37785"/>
          </a:xfrm>
          <a:prstGeom prst="rect">
            <a:avLst/>
          </a:prstGeom>
        </p:spPr>
      </p:pic>
      <p:sp>
        <p:nvSpPr>
          <p:cNvPr id="4" name="Rectangle 3"/>
          <p:cNvSpPr/>
          <p:nvPr/>
        </p:nvSpPr>
        <p:spPr>
          <a:xfrm>
            <a:off x="609600" y="2019300"/>
            <a:ext cx="16911320" cy="2061210"/>
          </a:xfrm>
          <a:prstGeom prst="rect">
            <a:avLst/>
          </a:prstGeom>
        </p:spPr>
        <p:txBody>
          <a:bodyPr wrap="square">
            <a:spAutoFit/>
          </a:bodyPr>
          <a:lstStyle/>
          <a:p>
            <a:pPr algn="just"/>
            <a:r>
              <a:rPr lang="en-US" altLang="en-US" sz="3200" dirty="0"/>
              <a:t>Trong môi tr</a:t>
            </a:r>
            <a:r>
              <a:rPr lang="en-US" altLang="en-US" sz="3200" dirty="0"/>
              <a:t>ư</a:t>
            </a:r>
            <a:r>
              <a:rPr lang="en-US" altLang="en-US" sz="3200" dirty="0"/>
              <a:t>ờng giáo dục, hành vi gian lận trong thi cử ngày càng trở nên tinh vi và khó phát hiện. Các ph</a:t>
            </a:r>
            <a:r>
              <a:rPr lang="en-US" altLang="en-US" sz="3200" dirty="0"/>
              <a:t>ư</a:t>
            </a:r>
            <a:r>
              <a:rPr lang="en-US" altLang="en-US" sz="3200" dirty="0"/>
              <a:t>ơng pháp gian lận truyền thống nh</a:t>
            </a:r>
            <a:r>
              <a:rPr lang="en-US" altLang="en-US" sz="3200" dirty="0"/>
              <a:t>ư</a:t>
            </a:r>
            <a:r>
              <a:rPr lang="en-US" altLang="en-US" sz="3200" dirty="0"/>
              <a:t> quay cóp, trao </a:t>
            </a:r>
            <a:r>
              <a:rPr lang="en-US" altLang="en-US" sz="3200" dirty="0"/>
              <a:t>đ</a:t>
            </a:r>
            <a:r>
              <a:rPr lang="en-US" altLang="en-US" sz="3200" dirty="0"/>
              <a:t>ổi bài, sử dụng tài liệu không </a:t>
            </a:r>
            <a:r>
              <a:rPr lang="en-US" altLang="en-US" sz="3200" dirty="0"/>
              <a:t>đư</a:t>
            </a:r>
            <a:r>
              <a:rPr lang="en-US" altLang="en-US" sz="3200" dirty="0"/>
              <a:t>ợc phép, thậm chí sử dụng các thiết bị công nghệ cao nh</a:t>
            </a:r>
            <a:r>
              <a:rPr lang="en-US" altLang="en-US" sz="3200" dirty="0"/>
              <a:t>ư</a:t>
            </a:r>
            <a:r>
              <a:rPr lang="en-US" altLang="en-US" sz="3200" dirty="0"/>
              <a:t> tai nghe không dây, </a:t>
            </a:r>
            <a:r>
              <a:rPr lang="en-US" altLang="en-US" sz="3200" dirty="0"/>
              <a:t>đ</a:t>
            </a:r>
            <a:r>
              <a:rPr lang="en-US" altLang="en-US" sz="3200" dirty="0"/>
              <a:t>iện thoại thông minh hoặc camera giấu kín </a:t>
            </a:r>
            <a:r>
              <a:rPr lang="en-US" altLang="en-US" sz="3200" dirty="0"/>
              <a:t>đ</a:t>
            </a:r>
            <a:r>
              <a:rPr lang="en-US" altLang="en-US" sz="3200" dirty="0"/>
              <a:t>ã </a:t>
            </a:r>
            <a:r>
              <a:rPr lang="en-US" altLang="en-US" sz="3200" dirty="0"/>
              <a:t>đ</a:t>
            </a:r>
            <a:r>
              <a:rPr lang="en-US" altLang="en-US" sz="3200" dirty="0"/>
              <a:t>ặt ra thách thức lớn cho giám thị.</a:t>
            </a:r>
            <a:endParaRPr lang="en-US" altLang="en-US" sz="3200" dirty="0"/>
          </a:p>
        </p:txBody>
      </p:sp>
      <p:sp>
        <p:nvSpPr>
          <p:cNvPr id="5" name="AutoShape 2" descr="Gian lận trong kiểm tra, thi cử - tình trạng đáng lo ngại hiện nay"/>
          <p:cNvSpPr>
            <a:spLocks noChangeAspect="1" noChangeArrowheads="1"/>
          </p:cNvSpPr>
          <p:nvPr/>
        </p:nvSpPr>
        <p:spPr bwMode="auto">
          <a:xfrm>
            <a:off x="8991600" y="49911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US"/>
          </a:p>
        </p:txBody>
      </p:sp>
      <p:pic>
        <p:nvPicPr>
          <p:cNvPr id="6" name="Picture 5"/>
          <p:cNvPicPr/>
          <p:nvPr/>
        </p:nvPicPr>
        <p:blipFill>
          <a:blip r:embed="rId4"/>
          <a:stretch>
            <a:fillRect/>
          </a:stretch>
        </p:blipFill>
        <p:spPr>
          <a:xfrm>
            <a:off x="685800" y="4457700"/>
            <a:ext cx="7642225" cy="4881245"/>
          </a:xfrm>
          <a:prstGeom prst="rect">
            <a:avLst/>
          </a:prstGeom>
        </p:spPr>
      </p:pic>
      <p:pic>
        <p:nvPicPr>
          <p:cNvPr id="7" name="Picture 6"/>
          <p:cNvPicPr/>
          <p:nvPr/>
        </p:nvPicPr>
        <p:blipFill>
          <a:blip r:embed="rId5"/>
          <a:stretch>
            <a:fillRect/>
          </a:stretch>
        </p:blipFill>
        <p:spPr>
          <a:xfrm>
            <a:off x="9448800" y="4485640"/>
            <a:ext cx="7659370" cy="483679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9635852"/>
            <a:ext cx="18288000" cy="651148"/>
          </a:xfrm>
          <a:custGeom>
            <a:avLst/>
            <a:gdLst/>
            <a:ahLst/>
            <a:cxnLst/>
            <a:rect l="l" t="t" r="r" b="b"/>
            <a:pathLst>
              <a:path w="18288000" h="651148">
                <a:moveTo>
                  <a:pt x="0" y="0"/>
                </a:moveTo>
                <a:lnTo>
                  <a:pt x="18288000" y="0"/>
                </a:lnTo>
                <a:lnTo>
                  <a:pt x="18288000" y="651148"/>
                </a:lnTo>
                <a:lnTo>
                  <a:pt x="0" y="651148"/>
                </a:lnTo>
                <a:lnTo>
                  <a:pt x="0" y="0"/>
                </a:lnTo>
                <a:close/>
              </a:path>
            </a:pathLst>
          </a:custGeom>
          <a:blipFill>
            <a:blip r:embed="rId1"/>
            <a:stretch>
              <a:fillRect t="-16703" b="-16703"/>
            </a:stretch>
          </a:blipFill>
        </p:spPr>
        <p:txBody>
          <a:bodyPr/>
          <a:lstStyle/>
          <a:p>
            <a:endParaRPr lang="vi-VN"/>
          </a:p>
        </p:txBody>
      </p:sp>
      <p:sp>
        <p:nvSpPr>
          <p:cNvPr id="3" name="Freeform 3"/>
          <p:cNvSpPr/>
          <p:nvPr/>
        </p:nvSpPr>
        <p:spPr>
          <a:xfrm>
            <a:off x="15468600" y="237058"/>
            <a:ext cx="2057400" cy="1763204"/>
          </a:xfrm>
          <a:custGeom>
            <a:avLst/>
            <a:gdLst/>
            <a:ahLst/>
            <a:cxnLst/>
            <a:rect l="l" t="t" r="r" b="b"/>
            <a:pathLst>
              <a:path w="947177" h="859563">
                <a:moveTo>
                  <a:pt x="0" y="0"/>
                </a:moveTo>
                <a:lnTo>
                  <a:pt x="947177" y="0"/>
                </a:lnTo>
                <a:lnTo>
                  <a:pt x="947177" y="859563"/>
                </a:lnTo>
                <a:lnTo>
                  <a:pt x="0" y="859563"/>
                </a:lnTo>
                <a:lnTo>
                  <a:pt x="0" y="0"/>
                </a:lnTo>
                <a:close/>
              </a:path>
            </a:pathLst>
          </a:custGeom>
          <a:blipFill>
            <a:blip r:embed="rId2"/>
            <a:stretch>
              <a:fillRect/>
            </a:stretch>
          </a:blipFill>
        </p:spPr>
        <p:txBody>
          <a:bodyPr/>
          <a:lstStyle/>
          <a:p>
            <a:endParaRPr lang="vi-VN"/>
          </a:p>
        </p:txBody>
      </p:sp>
      <p:sp>
        <p:nvSpPr>
          <p:cNvPr id="207" name="TextBox 206"/>
          <p:cNvSpPr txBox="1"/>
          <p:nvPr/>
        </p:nvSpPr>
        <p:spPr>
          <a:xfrm>
            <a:off x="496824" y="764717"/>
            <a:ext cx="13280136" cy="706755"/>
          </a:xfrm>
          <a:prstGeom prst="rect">
            <a:avLst/>
          </a:prstGeom>
          <a:noFill/>
        </p:spPr>
        <p:txBody>
          <a:bodyPr wrap="square" rtlCol="0">
            <a:spAutoFit/>
          </a:bodyPr>
          <a:lstStyle/>
          <a:p>
            <a:r>
              <a:rPr lang="vi-VN" sz="4000" b="1" dirty="0">
                <a:solidFill>
                  <a:srgbClr val="FF6600"/>
                </a:solidFill>
                <a:latin typeface="Arial" panose="020B0604020202020204"/>
                <a:cs typeface="Arial" panose="020B0604020202020204"/>
              </a:rPr>
              <a:t>ĐẶT VẤN </a:t>
            </a:r>
            <a:r>
              <a:rPr lang="vi-VN" sz="4000" b="1" dirty="0">
                <a:solidFill>
                  <a:srgbClr val="FF6600"/>
                </a:solidFill>
                <a:latin typeface="Arial" panose="020B0604020202020204"/>
                <a:cs typeface="Arial" panose="020B0604020202020204"/>
              </a:rPr>
              <a:t>ĐỀ</a:t>
            </a:r>
            <a:endParaRPr lang="vi-VN" sz="4000" b="1" dirty="0">
              <a:solidFill>
                <a:srgbClr val="FF6600"/>
              </a:solidFill>
              <a:latin typeface="Arial" panose="020B0604020202020204"/>
              <a:cs typeface="Arial" panose="020B0604020202020204"/>
            </a:endParaRPr>
          </a:p>
        </p:txBody>
      </p:sp>
      <p:pic>
        <p:nvPicPr>
          <p:cNvPr id="208" name="Picture 207" descr="Dai Nam [PPT] Template 15.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3400" y="1714500"/>
            <a:ext cx="12681785" cy="37785"/>
          </a:xfrm>
          <a:prstGeom prst="rect">
            <a:avLst/>
          </a:prstGeom>
        </p:spPr>
      </p:pic>
      <p:sp>
        <p:nvSpPr>
          <p:cNvPr id="4" name="Rectangle 3"/>
          <p:cNvSpPr/>
          <p:nvPr/>
        </p:nvSpPr>
        <p:spPr>
          <a:xfrm>
            <a:off x="533400" y="1995805"/>
            <a:ext cx="16911320" cy="2553335"/>
          </a:xfrm>
          <a:prstGeom prst="rect">
            <a:avLst/>
          </a:prstGeom>
        </p:spPr>
        <p:txBody>
          <a:bodyPr wrap="square">
            <a:spAutoFit/>
          </a:bodyPr>
          <a:lstStyle/>
          <a:p>
            <a:pPr algn="just"/>
            <a:r>
              <a:rPr lang="en-US" altLang="en-US" sz="3200" dirty="0"/>
              <a:t>Với sự phát triển của trí tuệ nhân tạo (AI) và thị giác máy tính, việc áp dụng công nghệ </a:t>
            </a:r>
            <a:r>
              <a:rPr lang="en-US" altLang="en-US" sz="3200" dirty="0"/>
              <a:t>đ</a:t>
            </a:r>
            <a:r>
              <a:rPr lang="en-US" altLang="en-US" sz="3200" dirty="0"/>
              <a:t>ể giám sát thi cử </a:t>
            </a:r>
            <a:r>
              <a:rPr lang="en-US" altLang="en-US" sz="3200" dirty="0"/>
              <a:t>đ</a:t>
            </a:r>
            <a:r>
              <a:rPr lang="en-US" altLang="en-US" sz="3200" dirty="0"/>
              <a:t>ang trở thành xu h</a:t>
            </a:r>
            <a:r>
              <a:rPr lang="en-US" altLang="en-US" sz="3200" dirty="0"/>
              <a:t>ư</a:t>
            </a:r>
            <a:r>
              <a:rPr lang="en-US" altLang="en-US" sz="3200" dirty="0"/>
              <a:t>ớng tất yếu. </a:t>
            </a:r>
            <a:endParaRPr lang="en-US" altLang="en-US" sz="3200" dirty="0"/>
          </a:p>
          <a:p>
            <a:pPr indent="457200" algn="just"/>
            <a:r>
              <a:rPr lang="vi-VN" altLang="en-US" sz="3200" dirty="0"/>
              <a:t>Sử dụng </a:t>
            </a:r>
            <a:r>
              <a:rPr lang="vi-VN" altLang="en-US" sz="3200" b="1" dirty="0"/>
              <a:t>YOLOv11</a:t>
            </a:r>
            <a:r>
              <a:rPr lang="vi-VN" altLang="en-US" sz="3200" dirty="0"/>
              <a:t> - </a:t>
            </a:r>
            <a:r>
              <a:rPr lang="en-US" altLang="en-US" sz="3200" dirty="0"/>
              <a:t>một trong những mô hình nhận diện vật thể tiên tiến nhất hiện nay</a:t>
            </a:r>
            <a:r>
              <a:rPr lang="vi-VN" altLang="en-US" sz="3200" dirty="0"/>
              <a:t>, </a:t>
            </a:r>
            <a:r>
              <a:rPr lang="en-US" altLang="en-US" sz="3200" dirty="0"/>
              <a:t>giúp tự </a:t>
            </a:r>
            <a:r>
              <a:rPr lang="en-US" altLang="en-US" sz="3200" dirty="0"/>
              <a:t>đ</a:t>
            </a:r>
            <a:r>
              <a:rPr lang="en-US" altLang="en-US" sz="3200" dirty="0"/>
              <a:t>ộng phát hiện và phân loại hành vi gian lận với </a:t>
            </a:r>
            <a:r>
              <a:rPr lang="en-US" altLang="en-US" sz="3200" dirty="0"/>
              <a:t>đ</a:t>
            </a:r>
            <a:r>
              <a:rPr lang="en-US" altLang="en-US" sz="3200" dirty="0"/>
              <a:t>ộ chính xác cao, góp phần nâng cao tính minh bạch và công bằng trong giáo dục.</a:t>
            </a:r>
            <a:r>
              <a:rPr lang="vi-VN" altLang="en-US" sz="3200" dirty="0"/>
              <a:t> </a:t>
            </a:r>
            <a:endParaRPr lang="vi-VN" altLang="en-US" sz="3200" dirty="0"/>
          </a:p>
        </p:txBody>
      </p:sp>
      <p:sp>
        <p:nvSpPr>
          <p:cNvPr id="5" name="AutoShape 2" descr="Gian lận trong kiểm tra, thi cử - tình trạng đáng lo ngại hiện nay"/>
          <p:cNvSpPr>
            <a:spLocks noChangeAspect="1" noChangeArrowheads="1"/>
          </p:cNvSpPr>
          <p:nvPr/>
        </p:nvSpPr>
        <p:spPr bwMode="auto">
          <a:xfrm>
            <a:off x="8991600" y="49911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US"/>
          </a:p>
        </p:txBody>
      </p:sp>
      <p:sp>
        <p:nvSpPr>
          <p:cNvPr id="9" name="Notched Right Arrow 8"/>
          <p:cNvSpPr/>
          <p:nvPr/>
        </p:nvSpPr>
        <p:spPr>
          <a:xfrm>
            <a:off x="457200" y="3086100"/>
            <a:ext cx="533400" cy="304800"/>
          </a:xfrm>
          <a:prstGeom prst="notchedRightArrow">
            <a:avLst/>
          </a:prstGeom>
          <a:solidFill>
            <a:schemeClr val="accent6"/>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pic>
        <p:nvPicPr>
          <p:cNvPr id="12" name="Picture 11" descr="yolov11"/>
          <p:cNvPicPr>
            <a:picLocks noChangeAspect="1"/>
          </p:cNvPicPr>
          <p:nvPr/>
        </p:nvPicPr>
        <p:blipFill>
          <a:blip r:embed="rId4"/>
          <a:stretch>
            <a:fillRect/>
          </a:stretch>
        </p:blipFill>
        <p:spPr>
          <a:xfrm>
            <a:off x="3200400" y="4627880"/>
            <a:ext cx="11816715" cy="492950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9635852"/>
            <a:ext cx="18288000" cy="651148"/>
          </a:xfrm>
          <a:custGeom>
            <a:avLst/>
            <a:gdLst/>
            <a:ahLst/>
            <a:cxnLst/>
            <a:rect l="l" t="t" r="r" b="b"/>
            <a:pathLst>
              <a:path w="18288000" h="651148">
                <a:moveTo>
                  <a:pt x="0" y="0"/>
                </a:moveTo>
                <a:lnTo>
                  <a:pt x="18288000" y="0"/>
                </a:lnTo>
                <a:lnTo>
                  <a:pt x="18288000" y="651148"/>
                </a:lnTo>
                <a:lnTo>
                  <a:pt x="0" y="651148"/>
                </a:lnTo>
                <a:lnTo>
                  <a:pt x="0" y="0"/>
                </a:lnTo>
                <a:close/>
              </a:path>
            </a:pathLst>
          </a:custGeom>
          <a:blipFill>
            <a:blip r:embed="rId1"/>
            <a:stretch>
              <a:fillRect t="-16703" b="-16703"/>
            </a:stretch>
          </a:blipFill>
        </p:spPr>
        <p:txBody>
          <a:bodyPr/>
          <a:lstStyle/>
          <a:p>
            <a:endParaRPr lang="vi-VN"/>
          </a:p>
        </p:txBody>
      </p:sp>
      <p:sp>
        <p:nvSpPr>
          <p:cNvPr id="3" name="Freeform 3"/>
          <p:cNvSpPr/>
          <p:nvPr/>
        </p:nvSpPr>
        <p:spPr>
          <a:xfrm>
            <a:off x="15468600" y="237058"/>
            <a:ext cx="2057400" cy="1763204"/>
          </a:xfrm>
          <a:custGeom>
            <a:avLst/>
            <a:gdLst/>
            <a:ahLst/>
            <a:cxnLst/>
            <a:rect l="l" t="t" r="r" b="b"/>
            <a:pathLst>
              <a:path w="947177" h="859563">
                <a:moveTo>
                  <a:pt x="0" y="0"/>
                </a:moveTo>
                <a:lnTo>
                  <a:pt x="947177" y="0"/>
                </a:lnTo>
                <a:lnTo>
                  <a:pt x="947177" y="859563"/>
                </a:lnTo>
                <a:lnTo>
                  <a:pt x="0" y="859563"/>
                </a:lnTo>
                <a:lnTo>
                  <a:pt x="0" y="0"/>
                </a:lnTo>
                <a:close/>
              </a:path>
            </a:pathLst>
          </a:custGeom>
          <a:blipFill>
            <a:blip r:embed="rId2"/>
            <a:stretch>
              <a:fillRect/>
            </a:stretch>
          </a:blipFill>
        </p:spPr>
        <p:txBody>
          <a:bodyPr/>
          <a:lstStyle/>
          <a:p>
            <a:endParaRPr lang="vi-VN"/>
          </a:p>
        </p:txBody>
      </p:sp>
      <p:sp>
        <p:nvSpPr>
          <p:cNvPr id="207" name="TextBox 206"/>
          <p:cNvSpPr txBox="1"/>
          <p:nvPr/>
        </p:nvSpPr>
        <p:spPr>
          <a:xfrm>
            <a:off x="685800" y="799793"/>
            <a:ext cx="13280136" cy="706755"/>
          </a:xfrm>
          <a:prstGeom prst="rect">
            <a:avLst/>
          </a:prstGeom>
          <a:noFill/>
        </p:spPr>
        <p:txBody>
          <a:bodyPr wrap="square" rtlCol="0">
            <a:spAutoFit/>
          </a:bodyPr>
          <a:lstStyle/>
          <a:p>
            <a:r>
              <a:rPr lang="vi-VN" sz="4000" b="1" dirty="0">
                <a:solidFill>
                  <a:srgbClr val="FF6600"/>
                </a:solidFill>
                <a:latin typeface="Arial" panose="020B0604020202020204"/>
                <a:cs typeface="Arial" panose="020B0604020202020204"/>
              </a:rPr>
              <a:t>MỤC TIÊU </a:t>
            </a:r>
            <a:endParaRPr lang="vi-VN" sz="4000" b="1" dirty="0">
              <a:solidFill>
                <a:srgbClr val="FF6600"/>
              </a:solidFill>
              <a:latin typeface="Arial" panose="020B0604020202020204"/>
              <a:cs typeface="Arial" panose="020B0604020202020204"/>
            </a:endParaRPr>
          </a:p>
        </p:txBody>
      </p:sp>
      <p:pic>
        <p:nvPicPr>
          <p:cNvPr id="208" name="Picture 207" descr="Dai Nam [PPT] Template 15.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3400" y="1714500"/>
            <a:ext cx="12681785" cy="37785"/>
          </a:xfrm>
          <a:prstGeom prst="rect">
            <a:avLst/>
          </a:prstGeom>
        </p:spPr>
      </p:pic>
      <p:sp>
        <p:nvSpPr>
          <p:cNvPr id="5" name="TextBox 4"/>
          <p:cNvSpPr txBox="1"/>
          <p:nvPr/>
        </p:nvSpPr>
        <p:spPr>
          <a:xfrm>
            <a:off x="686435" y="1943100"/>
            <a:ext cx="16839565" cy="1209040"/>
          </a:xfrm>
          <a:prstGeom prst="rect">
            <a:avLst/>
          </a:prstGeom>
          <a:noFill/>
        </p:spPr>
        <p:txBody>
          <a:bodyPr wrap="square">
            <a:noAutofit/>
          </a:bodyPr>
          <a:lstStyle/>
          <a:p>
            <a:pPr indent="0" algn="just">
              <a:lnSpc>
                <a:spcPct val="120000"/>
              </a:lnSpc>
              <a:buFont typeface="Arial" panose="020B0604020202020204" pitchFamily="34" charset="0"/>
              <a:buNone/>
            </a:pPr>
            <a:r>
              <a:rPr lang="en-US" altLang="en-US" sz="3200" dirty="0">
                <a:latin typeface="Arial" panose="020B0604020202020204" pitchFamily="34" charset="0"/>
                <a:cs typeface="Arial" panose="020B0604020202020204" pitchFamily="34" charset="0"/>
              </a:rPr>
              <a:t>Đ</a:t>
            </a:r>
            <a:r>
              <a:rPr lang="en-US" altLang="en-US" sz="3200" dirty="0">
                <a:latin typeface="Arial" panose="020B0604020202020204" pitchFamily="34" charset="0"/>
                <a:cs typeface="Arial" panose="020B0604020202020204" pitchFamily="34" charset="0"/>
              </a:rPr>
              <a:t>ề tài h</a:t>
            </a:r>
            <a:r>
              <a:rPr lang="en-US" altLang="en-US" sz="3200" dirty="0">
                <a:latin typeface="Arial" panose="020B0604020202020204" pitchFamily="34" charset="0"/>
                <a:cs typeface="Arial" panose="020B0604020202020204" pitchFamily="34" charset="0"/>
              </a:rPr>
              <a:t>ư</a:t>
            </a:r>
            <a:r>
              <a:rPr lang="en-US" altLang="en-US" sz="3200" dirty="0">
                <a:latin typeface="Arial" panose="020B0604020202020204" pitchFamily="34" charset="0"/>
                <a:cs typeface="Arial" panose="020B0604020202020204" pitchFamily="34" charset="0"/>
              </a:rPr>
              <a:t>ớng </a:t>
            </a:r>
            <a:r>
              <a:rPr lang="en-US" altLang="en-US" sz="3200" dirty="0">
                <a:latin typeface="Arial" panose="020B0604020202020204" pitchFamily="34" charset="0"/>
                <a:cs typeface="Arial" panose="020B0604020202020204" pitchFamily="34" charset="0"/>
              </a:rPr>
              <a:t>đ</a:t>
            </a:r>
            <a:r>
              <a:rPr lang="en-US" altLang="en-US" sz="3200" dirty="0">
                <a:latin typeface="Arial" panose="020B0604020202020204" pitchFamily="34" charset="0"/>
                <a:cs typeface="Arial" panose="020B0604020202020204" pitchFamily="34" charset="0"/>
              </a:rPr>
              <a:t>ến việc xây dựng một hệ thống tự </a:t>
            </a:r>
            <a:r>
              <a:rPr lang="en-US" altLang="en-US" sz="3200" dirty="0">
                <a:latin typeface="Arial" panose="020B0604020202020204" pitchFamily="34" charset="0"/>
                <a:cs typeface="Arial" panose="020B0604020202020204" pitchFamily="34" charset="0"/>
              </a:rPr>
              <a:t>đ</a:t>
            </a:r>
            <a:r>
              <a:rPr lang="en-US" altLang="en-US" sz="3200" dirty="0">
                <a:latin typeface="Arial" panose="020B0604020202020204" pitchFamily="34" charset="0"/>
                <a:cs typeface="Arial" panose="020B0604020202020204" pitchFamily="34" charset="0"/>
              </a:rPr>
              <a:t>ộng phát hiện hành vi gian lận trong thi cử bằng cách sử dụng trí tuệ nhân tạo (AI) và thị giác máy tính.</a:t>
            </a:r>
            <a:endParaRPr lang="en-US" altLang="en-US" sz="3200" dirty="0">
              <a:latin typeface="Arial" panose="020B0604020202020204" pitchFamily="34" charset="0"/>
              <a:cs typeface="Arial" panose="020B0604020202020204" pitchFamily="34" charset="0"/>
            </a:endParaRPr>
          </a:p>
          <a:p>
            <a:pPr indent="0" algn="just">
              <a:lnSpc>
                <a:spcPct val="110000"/>
              </a:lnSpc>
              <a:buFont typeface="Arial" panose="020B0604020202020204" pitchFamily="34" charset="0"/>
              <a:buNone/>
            </a:pPr>
            <a:endParaRPr lang="en-US" altLang="en-US" sz="3200" dirty="0">
              <a:latin typeface="Arial" panose="020B0604020202020204" pitchFamily="34" charset="0"/>
              <a:cs typeface="Arial" panose="020B0604020202020204" pitchFamily="34" charset="0"/>
            </a:endParaRPr>
          </a:p>
        </p:txBody>
      </p:sp>
      <p:sp>
        <p:nvSpPr>
          <p:cNvPr id="4" name="AutoShape 4" descr="A basic flowchart diagram representing a fraud detection process during an exam. The process involves four main steps: 1. Data collection through IoT devices (camera, sensor, microphone) capturing data from the exam room. 2. Data processing and analysis where AI uses face and action recognition algorithms to analyze the collected data. 3. Fraud detection where AI identifies fraudulent actions (like using a phone or communicating) and sends an alert to the invigilator. 4. Recording and reporting where the system stores the data and generates a report for the invigilator and exam board. Use simple shapes and clear labels for each step in the process, with arrows connecting the steps in sequence."/>
          <p:cNvSpPr>
            <a:spLocks noChangeAspect="1" noChangeArrowheads="1"/>
          </p:cNvSpPr>
          <p:nvPr/>
        </p:nvSpPr>
        <p:spPr bwMode="auto">
          <a:xfrm>
            <a:off x="4267200" y="609284"/>
            <a:ext cx="9411015" cy="941101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US"/>
          </a:p>
        </p:txBody>
      </p:sp>
      <p:sp>
        <p:nvSpPr>
          <p:cNvPr id="7" name="Text Box 6"/>
          <p:cNvSpPr txBox="1"/>
          <p:nvPr/>
        </p:nvSpPr>
        <p:spPr>
          <a:xfrm>
            <a:off x="1066800" y="3543300"/>
            <a:ext cx="7606030" cy="5313045"/>
          </a:xfrm>
          <a:prstGeom prst="rect">
            <a:avLst/>
          </a:prstGeom>
          <a:noFill/>
        </p:spPr>
        <p:txBody>
          <a:bodyPr wrap="square" rtlCol="0">
            <a:noAutofit/>
          </a:bodyPr>
          <a:p>
            <a:pPr marL="457200" indent="-457200" algn="just">
              <a:lnSpc>
                <a:spcPct val="110000"/>
              </a:lnSpc>
              <a:buFont typeface="Arial" panose="020B0604020202020204" pitchFamily="34" charset="0"/>
              <a:buChar char="•"/>
            </a:pPr>
            <a:r>
              <a:rPr lang="en-US" altLang="en-US" sz="3200" dirty="0">
                <a:latin typeface="Arial" panose="020B0604020202020204" pitchFamily="34" charset="0"/>
                <a:cs typeface="Arial" panose="020B0604020202020204" pitchFamily="34" charset="0"/>
                <a:sym typeface="+mn-ea"/>
              </a:rPr>
              <a:t>Tự động giám sát phòng thi bằng camera từ góc trên bàn.</a:t>
            </a:r>
            <a:endParaRPr lang="en-US" altLang="en-US" sz="3200" dirty="0">
              <a:latin typeface="Arial" panose="020B0604020202020204" pitchFamily="34" charset="0"/>
              <a:cs typeface="Arial" panose="020B0604020202020204" pitchFamily="34" charset="0"/>
            </a:endParaRPr>
          </a:p>
          <a:p>
            <a:pPr marL="457200" indent="-457200" algn="just">
              <a:lnSpc>
                <a:spcPct val="110000"/>
              </a:lnSpc>
              <a:buFont typeface="Arial" panose="020B0604020202020204" pitchFamily="34" charset="0"/>
              <a:buChar char="•"/>
            </a:pPr>
            <a:r>
              <a:rPr lang="en-US" altLang="en-US" sz="3200" dirty="0">
                <a:latin typeface="Arial" panose="020B0604020202020204" pitchFamily="34" charset="0"/>
                <a:cs typeface="Arial" panose="020B0604020202020204" pitchFamily="34" charset="0"/>
                <a:sym typeface="+mn-ea"/>
              </a:rPr>
              <a:t>Nhận diện và phân loại các hành vi gian lận như nhìn bài, trao đổi bài, sử dụng tài liệu hoặc điện thoại.</a:t>
            </a:r>
            <a:endParaRPr lang="en-US" altLang="en-US" sz="3200" dirty="0">
              <a:latin typeface="Arial" panose="020B0604020202020204" pitchFamily="34" charset="0"/>
              <a:cs typeface="Arial" panose="020B0604020202020204" pitchFamily="34" charset="0"/>
            </a:endParaRPr>
          </a:p>
          <a:p>
            <a:pPr marL="457200" indent="-457200" algn="just">
              <a:lnSpc>
                <a:spcPct val="110000"/>
              </a:lnSpc>
              <a:buFont typeface="Arial" panose="020B0604020202020204" pitchFamily="34" charset="0"/>
              <a:buChar char="•"/>
            </a:pPr>
            <a:r>
              <a:rPr lang="en-US" altLang="en-US" sz="3200" dirty="0">
                <a:latin typeface="Arial" panose="020B0604020202020204" pitchFamily="34" charset="0"/>
                <a:cs typeface="Arial" panose="020B0604020202020204" pitchFamily="34" charset="0"/>
                <a:sym typeface="+mn-ea"/>
              </a:rPr>
              <a:t>Cảnh báo thời gian thực khi phát hiện gian lận thông qua hệ thống web.</a:t>
            </a:r>
            <a:endParaRPr lang="en-US" altLang="en-US" sz="3200" dirty="0">
              <a:latin typeface="Arial" panose="020B0604020202020204" pitchFamily="34" charset="0"/>
              <a:cs typeface="Arial" panose="020B0604020202020204" pitchFamily="34" charset="0"/>
            </a:endParaRPr>
          </a:p>
          <a:p>
            <a:pPr marL="457200" indent="-457200" algn="just">
              <a:lnSpc>
                <a:spcPct val="110000"/>
              </a:lnSpc>
              <a:buFont typeface="Arial" panose="020B0604020202020204" pitchFamily="34" charset="0"/>
              <a:buChar char="•"/>
            </a:pPr>
            <a:r>
              <a:rPr lang="en-US" altLang="en-US" sz="3200" dirty="0">
                <a:latin typeface="Arial" panose="020B0604020202020204" pitchFamily="34" charset="0"/>
                <a:cs typeface="Arial" panose="020B0604020202020204" pitchFamily="34" charset="0"/>
                <a:sym typeface="+mn-ea"/>
              </a:rPr>
              <a:t>Tích hợp hệ thống AI vào giao diện web, giúp giám thị dễ dàng theo dõi.</a:t>
            </a:r>
            <a:endParaRPr lang="en-US" altLang="en-US" sz="3200" dirty="0">
              <a:latin typeface="Arial" panose="020B0604020202020204" pitchFamily="34" charset="0"/>
              <a:cs typeface="Arial" panose="020B0604020202020204" pitchFamily="34" charset="0"/>
            </a:endParaRPr>
          </a:p>
          <a:p>
            <a:endParaRPr lang="en-US" sz="3200"/>
          </a:p>
        </p:txBody>
      </p:sp>
      <p:pic>
        <p:nvPicPr>
          <p:cNvPr id="8" name="Picture 7" descr="train_batch6030"/>
          <p:cNvPicPr>
            <a:picLocks noChangeAspect="1"/>
          </p:cNvPicPr>
          <p:nvPr/>
        </p:nvPicPr>
        <p:blipFill>
          <a:blip r:embed="rId4"/>
          <a:stretch>
            <a:fillRect/>
          </a:stretch>
        </p:blipFill>
        <p:spPr>
          <a:xfrm>
            <a:off x="9632315" y="3373120"/>
            <a:ext cx="7613015" cy="601345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9635852"/>
            <a:ext cx="18288000" cy="651148"/>
          </a:xfrm>
          <a:custGeom>
            <a:avLst/>
            <a:gdLst/>
            <a:ahLst/>
            <a:cxnLst/>
            <a:rect l="l" t="t" r="r" b="b"/>
            <a:pathLst>
              <a:path w="18288000" h="651148">
                <a:moveTo>
                  <a:pt x="0" y="0"/>
                </a:moveTo>
                <a:lnTo>
                  <a:pt x="18288000" y="0"/>
                </a:lnTo>
                <a:lnTo>
                  <a:pt x="18288000" y="651148"/>
                </a:lnTo>
                <a:lnTo>
                  <a:pt x="0" y="651148"/>
                </a:lnTo>
                <a:lnTo>
                  <a:pt x="0" y="0"/>
                </a:lnTo>
                <a:close/>
              </a:path>
            </a:pathLst>
          </a:custGeom>
          <a:blipFill>
            <a:blip r:embed="rId1"/>
            <a:stretch>
              <a:fillRect t="-16703" b="-16703"/>
            </a:stretch>
          </a:blipFill>
        </p:spPr>
        <p:txBody>
          <a:bodyPr/>
          <a:lstStyle/>
          <a:p>
            <a:endParaRPr lang="vi-VN"/>
          </a:p>
        </p:txBody>
      </p:sp>
      <p:sp>
        <p:nvSpPr>
          <p:cNvPr id="3" name="Freeform 3"/>
          <p:cNvSpPr/>
          <p:nvPr/>
        </p:nvSpPr>
        <p:spPr>
          <a:xfrm>
            <a:off x="15468600" y="237058"/>
            <a:ext cx="2057400" cy="1763204"/>
          </a:xfrm>
          <a:custGeom>
            <a:avLst/>
            <a:gdLst/>
            <a:ahLst/>
            <a:cxnLst/>
            <a:rect l="l" t="t" r="r" b="b"/>
            <a:pathLst>
              <a:path w="947177" h="859563">
                <a:moveTo>
                  <a:pt x="0" y="0"/>
                </a:moveTo>
                <a:lnTo>
                  <a:pt x="947177" y="0"/>
                </a:lnTo>
                <a:lnTo>
                  <a:pt x="947177" y="859563"/>
                </a:lnTo>
                <a:lnTo>
                  <a:pt x="0" y="859563"/>
                </a:lnTo>
                <a:lnTo>
                  <a:pt x="0" y="0"/>
                </a:lnTo>
                <a:close/>
              </a:path>
            </a:pathLst>
          </a:custGeom>
          <a:blipFill>
            <a:blip r:embed="rId2"/>
            <a:stretch>
              <a:fillRect/>
            </a:stretch>
          </a:blipFill>
        </p:spPr>
        <p:txBody>
          <a:bodyPr/>
          <a:lstStyle/>
          <a:p>
            <a:endParaRPr lang="vi-VN"/>
          </a:p>
        </p:txBody>
      </p:sp>
      <p:sp>
        <p:nvSpPr>
          <p:cNvPr id="207" name="TextBox 206"/>
          <p:cNvSpPr txBox="1"/>
          <p:nvPr/>
        </p:nvSpPr>
        <p:spPr>
          <a:xfrm>
            <a:off x="685800" y="799793"/>
            <a:ext cx="13280136" cy="706755"/>
          </a:xfrm>
          <a:prstGeom prst="rect">
            <a:avLst/>
          </a:prstGeom>
          <a:noFill/>
        </p:spPr>
        <p:txBody>
          <a:bodyPr wrap="square" rtlCol="0">
            <a:spAutoFit/>
          </a:bodyPr>
          <a:lstStyle/>
          <a:p>
            <a:r>
              <a:rPr lang="vi-VN" sz="4000" b="1" dirty="0">
                <a:solidFill>
                  <a:srgbClr val="FF6600"/>
                </a:solidFill>
                <a:latin typeface="Arial" panose="020B0604020202020204"/>
                <a:cs typeface="Arial" panose="020B0604020202020204"/>
              </a:rPr>
              <a:t>CÁC NGHIÊN CỨU LIÊN </a:t>
            </a:r>
            <a:r>
              <a:rPr lang="vi-VN" sz="4000" b="1" dirty="0">
                <a:solidFill>
                  <a:srgbClr val="FF6600"/>
                </a:solidFill>
                <a:latin typeface="Arial" panose="020B0604020202020204"/>
                <a:cs typeface="Arial" panose="020B0604020202020204"/>
              </a:rPr>
              <a:t>QUAN </a:t>
            </a:r>
            <a:endParaRPr lang="vi-VN" sz="4000" b="1" dirty="0">
              <a:solidFill>
                <a:srgbClr val="FF6600"/>
              </a:solidFill>
              <a:latin typeface="Arial" panose="020B0604020202020204"/>
              <a:cs typeface="Arial" panose="020B0604020202020204"/>
            </a:endParaRPr>
          </a:p>
        </p:txBody>
      </p:sp>
      <p:pic>
        <p:nvPicPr>
          <p:cNvPr id="208" name="Picture 207" descr="Dai Nam [PPT] Template 15.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3400" y="1714500"/>
            <a:ext cx="12681785" cy="37785"/>
          </a:xfrm>
          <a:prstGeom prst="rect">
            <a:avLst/>
          </a:prstGeom>
        </p:spPr>
      </p:pic>
      <p:sp>
        <p:nvSpPr>
          <p:cNvPr id="5" name="TextBox 4"/>
          <p:cNvSpPr txBox="1"/>
          <p:nvPr/>
        </p:nvSpPr>
        <p:spPr>
          <a:xfrm>
            <a:off x="457200" y="5318760"/>
            <a:ext cx="5827395" cy="4581525"/>
          </a:xfrm>
          <a:prstGeom prst="rect">
            <a:avLst/>
          </a:prstGeom>
          <a:noFill/>
        </p:spPr>
        <p:txBody>
          <a:bodyPr wrap="square">
            <a:noAutofit/>
          </a:bodyPr>
          <a:lstStyle/>
          <a:p>
            <a:pPr indent="0" algn="just">
              <a:lnSpc>
                <a:spcPct val="120000"/>
              </a:lnSpc>
              <a:buFont typeface="Arial" panose="020B0604020202020204" pitchFamily="34" charset="0"/>
              <a:buNone/>
            </a:pPr>
            <a:r>
              <a:rPr lang="en-US" altLang="en-US" sz="3200" dirty="0">
                <a:latin typeface="Arial" panose="020B0604020202020204" pitchFamily="34" charset="0"/>
                <a:cs typeface="Arial" panose="020B0604020202020204" pitchFamily="34" charset="0"/>
              </a:rPr>
              <a:t>Nhiều nghiên cứu tr</a:t>
            </a:r>
            <a:r>
              <a:rPr lang="en-US" altLang="en-US" sz="3200" dirty="0">
                <a:latin typeface="Arial" panose="020B0604020202020204" pitchFamily="34" charset="0"/>
                <a:cs typeface="Arial" panose="020B0604020202020204" pitchFamily="34" charset="0"/>
              </a:rPr>
              <a:t>ư</a:t>
            </a:r>
            <a:r>
              <a:rPr lang="en-US" altLang="en-US" sz="3200" dirty="0">
                <a:latin typeface="Arial" panose="020B0604020202020204" pitchFamily="34" charset="0"/>
                <a:cs typeface="Arial" panose="020B0604020202020204" pitchFamily="34" charset="0"/>
              </a:rPr>
              <a:t>ớc </a:t>
            </a:r>
            <a:r>
              <a:rPr lang="en-US" altLang="en-US" sz="3200" dirty="0">
                <a:latin typeface="Arial" panose="020B0604020202020204" pitchFamily="34" charset="0"/>
                <a:cs typeface="Arial" panose="020B0604020202020204" pitchFamily="34" charset="0"/>
              </a:rPr>
              <a:t>đ</a:t>
            </a:r>
            <a:r>
              <a:rPr lang="en-US" altLang="en-US" sz="3200" dirty="0">
                <a:latin typeface="Arial" panose="020B0604020202020204" pitchFamily="34" charset="0"/>
                <a:cs typeface="Arial" panose="020B0604020202020204" pitchFamily="34" charset="0"/>
              </a:rPr>
              <a:t>ây </a:t>
            </a:r>
            <a:r>
              <a:rPr lang="en-US" altLang="en-US" sz="3200" dirty="0">
                <a:latin typeface="Arial" panose="020B0604020202020204" pitchFamily="34" charset="0"/>
                <a:cs typeface="Arial" panose="020B0604020202020204" pitchFamily="34" charset="0"/>
              </a:rPr>
              <a:t>đ</a:t>
            </a:r>
            <a:r>
              <a:rPr lang="en-US" altLang="en-US" sz="3200" dirty="0">
                <a:latin typeface="Arial" panose="020B0604020202020204" pitchFamily="34" charset="0"/>
                <a:cs typeface="Arial" panose="020B0604020202020204" pitchFamily="34" charset="0"/>
              </a:rPr>
              <a:t>ã ứng dụng trí tuệ nhân tạo (AI) và thị giác máy tính </a:t>
            </a:r>
            <a:r>
              <a:rPr lang="en-US" altLang="en-US" sz="3200" dirty="0">
                <a:latin typeface="Arial" panose="020B0604020202020204" pitchFamily="34" charset="0"/>
                <a:cs typeface="Arial" panose="020B0604020202020204" pitchFamily="34" charset="0"/>
              </a:rPr>
              <a:t>đ</a:t>
            </a:r>
            <a:r>
              <a:rPr lang="en-US" altLang="en-US" sz="3200" dirty="0">
                <a:latin typeface="Arial" panose="020B0604020202020204" pitchFamily="34" charset="0"/>
                <a:cs typeface="Arial" panose="020B0604020202020204" pitchFamily="34" charset="0"/>
              </a:rPr>
              <a:t>ể phát hiện hành vi gian lận trong thi cử. Các ph</a:t>
            </a:r>
            <a:r>
              <a:rPr lang="en-US" altLang="en-US" sz="3200" dirty="0">
                <a:latin typeface="Arial" panose="020B0604020202020204" pitchFamily="34" charset="0"/>
                <a:cs typeface="Arial" panose="020B0604020202020204" pitchFamily="34" charset="0"/>
              </a:rPr>
              <a:t>ư</a:t>
            </a:r>
            <a:r>
              <a:rPr lang="en-US" altLang="en-US" sz="3200" dirty="0">
                <a:latin typeface="Arial" panose="020B0604020202020204" pitchFamily="34" charset="0"/>
                <a:cs typeface="Arial" panose="020B0604020202020204" pitchFamily="34" charset="0"/>
              </a:rPr>
              <a:t>ơng pháp phổ biến bao gồm:</a:t>
            </a:r>
            <a:endParaRPr lang="en-US" altLang="en-US" sz="3200" dirty="0">
              <a:latin typeface="Arial" panose="020B0604020202020204" pitchFamily="34" charset="0"/>
              <a:cs typeface="Arial" panose="020B0604020202020204" pitchFamily="34" charset="0"/>
            </a:endParaRPr>
          </a:p>
        </p:txBody>
      </p:sp>
      <p:sp>
        <p:nvSpPr>
          <p:cNvPr id="4" name="AutoShape 4" descr="A basic flowchart diagram representing a fraud detection process during an exam. The process involves four main steps: 1. Data collection through IoT devices (camera, sensor, microphone) capturing data from the exam room. 2. Data processing and analysis where AI uses face and action recognition algorithms to analyze the collected data. 3. Fraud detection where AI identifies fraudulent actions (like using a phone or communicating) and sends an alert to the invigilator. 4. Recording and reporting where the system stores the data and generates a report for the invigilator and exam board. Use simple shapes and clear labels for each step in the process, with arrows connecting the steps in sequence."/>
          <p:cNvSpPr>
            <a:spLocks noChangeAspect="1" noChangeArrowheads="1"/>
          </p:cNvSpPr>
          <p:nvPr/>
        </p:nvSpPr>
        <p:spPr bwMode="auto">
          <a:xfrm>
            <a:off x="4267200" y="609284"/>
            <a:ext cx="9411015" cy="941101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US"/>
          </a:p>
        </p:txBody>
      </p:sp>
      <p:pic>
        <p:nvPicPr>
          <p:cNvPr id="6" name="Picture 5"/>
          <p:cNvPicPr/>
          <p:nvPr/>
        </p:nvPicPr>
        <p:blipFill>
          <a:blip r:embed="rId4"/>
          <a:stretch>
            <a:fillRect/>
          </a:stretch>
        </p:blipFill>
        <p:spPr>
          <a:xfrm>
            <a:off x="3886835" y="1809115"/>
            <a:ext cx="10339705" cy="3509645"/>
          </a:xfrm>
          <a:prstGeom prst="rect">
            <a:avLst/>
          </a:prstGeom>
        </p:spPr>
      </p:pic>
      <p:sp>
        <p:nvSpPr>
          <p:cNvPr id="10" name="Text Box 9"/>
          <p:cNvSpPr txBox="1"/>
          <p:nvPr/>
        </p:nvSpPr>
        <p:spPr>
          <a:xfrm>
            <a:off x="6707505" y="5318760"/>
            <a:ext cx="10924540" cy="4290695"/>
          </a:xfrm>
          <a:prstGeom prst="rect">
            <a:avLst/>
          </a:prstGeom>
          <a:noFill/>
        </p:spPr>
        <p:txBody>
          <a:bodyPr wrap="square" rtlCol="0">
            <a:noAutofit/>
          </a:bodyPr>
          <a:p>
            <a:pPr marL="914400" lvl="1" indent="-457200" algn="just">
              <a:lnSpc>
                <a:spcPct val="120000"/>
              </a:lnSpc>
              <a:buFont typeface="Arial" panose="020B0604020202020204" pitchFamily="34" charset="0"/>
              <a:buChar char="•"/>
            </a:pPr>
            <a:r>
              <a:rPr lang="en-US" altLang="en-US" sz="3200" b="1" dirty="0">
                <a:latin typeface="Arial" panose="020B0604020202020204" pitchFamily="34" charset="0"/>
                <a:cs typeface="Arial" panose="020B0604020202020204" pitchFamily="34" charset="0"/>
                <a:sym typeface="+mn-ea"/>
              </a:rPr>
              <a:t>Nhận diện khuôn mặt &amp; theo dõi ánh mắt: </a:t>
            </a:r>
            <a:r>
              <a:rPr lang="en-US" altLang="en-US" sz="3200" dirty="0">
                <a:latin typeface="Arial" panose="020B0604020202020204" pitchFamily="34" charset="0"/>
                <a:cs typeface="Arial" panose="020B0604020202020204" pitchFamily="34" charset="0"/>
                <a:sym typeface="+mn-ea"/>
              </a:rPr>
              <a:t>Phát hiện khi thí sinh nhìn sang bài của người khác.</a:t>
            </a:r>
            <a:endParaRPr lang="en-US" altLang="en-US" sz="3200" dirty="0">
              <a:latin typeface="Arial" panose="020B0604020202020204" pitchFamily="34" charset="0"/>
              <a:cs typeface="Arial" panose="020B0604020202020204" pitchFamily="34" charset="0"/>
            </a:endParaRPr>
          </a:p>
          <a:p>
            <a:pPr marL="914400" lvl="1" indent="-457200" algn="just">
              <a:lnSpc>
                <a:spcPct val="120000"/>
              </a:lnSpc>
              <a:buFont typeface="Arial" panose="020B0604020202020204" pitchFamily="34" charset="0"/>
              <a:buChar char="•"/>
            </a:pPr>
            <a:r>
              <a:rPr lang="en-US" altLang="en-US" sz="3200" b="1" dirty="0">
                <a:latin typeface="Arial" panose="020B0604020202020204" pitchFamily="34" charset="0"/>
                <a:cs typeface="Arial" panose="020B0604020202020204" pitchFamily="34" charset="0"/>
                <a:sym typeface="+mn-ea"/>
              </a:rPr>
              <a:t>Phát hiện chuyển động bất thường:</a:t>
            </a:r>
            <a:r>
              <a:rPr lang="en-US" altLang="en-US" sz="3200" dirty="0">
                <a:latin typeface="Arial" panose="020B0604020202020204" pitchFamily="34" charset="0"/>
                <a:cs typeface="Arial" panose="020B0604020202020204" pitchFamily="34" charset="0"/>
                <a:sym typeface="+mn-ea"/>
              </a:rPr>
              <a:t> Xác định các hành vi như trao đổi bài, sử dụng điện thoại.</a:t>
            </a:r>
            <a:endParaRPr lang="en-US" altLang="en-US" sz="3200" dirty="0">
              <a:latin typeface="Arial" panose="020B0604020202020204" pitchFamily="34" charset="0"/>
              <a:cs typeface="Arial" panose="020B0604020202020204" pitchFamily="34" charset="0"/>
            </a:endParaRPr>
          </a:p>
          <a:p>
            <a:pPr marL="914400" lvl="1" indent="-457200" algn="just">
              <a:lnSpc>
                <a:spcPct val="120000"/>
              </a:lnSpc>
              <a:buFont typeface="Arial" panose="020B0604020202020204" pitchFamily="34" charset="0"/>
              <a:buChar char="•"/>
            </a:pPr>
            <a:r>
              <a:rPr lang="en-US" altLang="en-US" sz="3200" b="1" dirty="0">
                <a:latin typeface="Arial" panose="020B0604020202020204" pitchFamily="34" charset="0"/>
                <a:cs typeface="Arial" panose="020B0604020202020204" pitchFamily="34" charset="0"/>
                <a:sym typeface="+mn-ea"/>
              </a:rPr>
              <a:t>Nhận diện đối tượng (Object Detection): </a:t>
            </a:r>
            <a:r>
              <a:rPr lang="en-US" altLang="en-US" sz="3200" dirty="0">
                <a:latin typeface="Arial" panose="020B0604020202020204" pitchFamily="34" charset="0"/>
                <a:cs typeface="Arial" panose="020B0604020202020204" pitchFamily="34" charset="0"/>
                <a:sym typeface="+mn-ea"/>
              </a:rPr>
              <a:t>Tìm kiếm các vật dụng gian lận như tài liệu, tai nghe không dây.</a:t>
            </a:r>
            <a:endParaRPr lang="en-US" altLang="en-US" sz="3200" dirty="0">
              <a:latin typeface="Arial" panose="020B0604020202020204" pitchFamily="34" charset="0"/>
              <a:cs typeface="Arial" panose="020B0604020202020204" pitchFamily="34" charset="0"/>
            </a:endParaRPr>
          </a:p>
          <a:p>
            <a:pPr marL="457200" indent="-457200" algn="just">
              <a:buFont typeface="Arial" panose="020B0604020202020204" pitchFamily="34" charset="0"/>
              <a:buChar char="•"/>
            </a:pPr>
            <a:endParaRPr lang="en-US" sz="320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9635852"/>
            <a:ext cx="18288000" cy="651148"/>
          </a:xfrm>
          <a:custGeom>
            <a:avLst/>
            <a:gdLst/>
            <a:ahLst/>
            <a:cxnLst/>
            <a:rect l="l" t="t" r="r" b="b"/>
            <a:pathLst>
              <a:path w="18288000" h="651148">
                <a:moveTo>
                  <a:pt x="0" y="0"/>
                </a:moveTo>
                <a:lnTo>
                  <a:pt x="18288000" y="0"/>
                </a:lnTo>
                <a:lnTo>
                  <a:pt x="18288000" y="651148"/>
                </a:lnTo>
                <a:lnTo>
                  <a:pt x="0" y="651148"/>
                </a:lnTo>
                <a:lnTo>
                  <a:pt x="0" y="0"/>
                </a:lnTo>
                <a:close/>
              </a:path>
            </a:pathLst>
          </a:custGeom>
          <a:blipFill>
            <a:blip r:embed="rId1"/>
            <a:stretch>
              <a:fillRect t="-16703" b="-16703"/>
            </a:stretch>
          </a:blipFill>
        </p:spPr>
        <p:txBody>
          <a:bodyPr/>
          <a:lstStyle/>
          <a:p>
            <a:endParaRPr lang="vi-VN"/>
          </a:p>
        </p:txBody>
      </p:sp>
      <p:sp>
        <p:nvSpPr>
          <p:cNvPr id="3" name="Freeform 3"/>
          <p:cNvSpPr/>
          <p:nvPr/>
        </p:nvSpPr>
        <p:spPr>
          <a:xfrm>
            <a:off x="15468600" y="237058"/>
            <a:ext cx="2057400" cy="1763204"/>
          </a:xfrm>
          <a:custGeom>
            <a:avLst/>
            <a:gdLst/>
            <a:ahLst/>
            <a:cxnLst/>
            <a:rect l="l" t="t" r="r" b="b"/>
            <a:pathLst>
              <a:path w="947177" h="859563">
                <a:moveTo>
                  <a:pt x="0" y="0"/>
                </a:moveTo>
                <a:lnTo>
                  <a:pt x="947177" y="0"/>
                </a:lnTo>
                <a:lnTo>
                  <a:pt x="947177" y="859563"/>
                </a:lnTo>
                <a:lnTo>
                  <a:pt x="0" y="859563"/>
                </a:lnTo>
                <a:lnTo>
                  <a:pt x="0" y="0"/>
                </a:lnTo>
                <a:close/>
              </a:path>
            </a:pathLst>
          </a:custGeom>
          <a:blipFill>
            <a:blip r:embed="rId2"/>
            <a:stretch>
              <a:fillRect/>
            </a:stretch>
          </a:blipFill>
        </p:spPr>
        <p:txBody>
          <a:bodyPr/>
          <a:lstStyle/>
          <a:p>
            <a:endParaRPr lang="vi-VN"/>
          </a:p>
        </p:txBody>
      </p:sp>
      <p:sp>
        <p:nvSpPr>
          <p:cNvPr id="207" name="TextBox 206"/>
          <p:cNvSpPr txBox="1"/>
          <p:nvPr/>
        </p:nvSpPr>
        <p:spPr>
          <a:xfrm>
            <a:off x="685800" y="799793"/>
            <a:ext cx="13280136" cy="706755"/>
          </a:xfrm>
          <a:prstGeom prst="rect">
            <a:avLst/>
          </a:prstGeom>
          <a:noFill/>
        </p:spPr>
        <p:txBody>
          <a:bodyPr wrap="square" rtlCol="0">
            <a:spAutoFit/>
          </a:bodyPr>
          <a:lstStyle/>
          <a:p>
            <a:r>
              <a:rPr lang="vi-VN" sz="4000" b="1" dirty="0">
                <a:solidFill>
                  <a:srgbClr val="FF6600"/>
                </a:solidFill>
                <a:latin typeface="Arial" panose="020B0604020202020204"/>
                <a:cs typeface="Arial" panose="020B0604020202020204"/>
              </a:rPr>
              <a:t>PHƯƠNG PHÁP THỰC </a:t>
            </a:r>
            <a:r>
              <a:rPr lang="vi-VN" sz="4000" b="1" dirty="0">
                <a:solidFill>
                  <a:srgbClr val="FF6600"/>
                </a:solidFill>
                <a:latin typeface="Arial" panose="020B0604020202020204"/>
                <a:cs typeface="Arial" panose="020B0604020202020204"/>
              </a:rPr>
              <a:t>HIỆN </a:t>
            </a:r>
            <a:endParaRPr lang="vi-VN" sz="4000" b="1" dirty="0">
              <a:solidFill>
                <a:srgbClr val="FF6600"/>
              </a:solidFill>
              <a:latin typeface="Arial" panose="020B0604020202020204"/>
              <a:cs typeface="Arial" panose="020B0604020202020204"/>
            </a:endParaRPr>
          </a:p>
        </p:txBody>
      </p:sp>
      <p:pic>
        <p:nvPicPr>
          <p:cNvPr id="208" name="Picture 207" descr="Dai Nam [PPT] Template 15.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3400" y="1714500"/>
            <a:ext cx="12681785" cy="37785"/>
          </a:xfrm>
          <a:prstGeom prst="rect">
            <a:avLst/>
          </a:prstGeom>
        </p:spPr>
      </p:pic>
      <p:sp>
        <p:nvSpPr>
          <p:cNvPr id="5" name="TextBox 4"/>
          <p:cNvSpPr txBox="1"/>
          <p:nvPr/>
        </p:nvSpPr>
        <p:spPr>
          <a:xfrm>
            <a:off x="1097280" y="2141220"/>
            <a:ext cx="16428720" cy="7494905"/>
          </a:xfrm>
          <a:prstGeom prst="rect">
            <a:avLst/>
          </a:prstGeom>
          <a:noFill/>
        </p:spPr>
        <p:txBody>
          <a:bodyPr wrap="square">
            <a:noAutofit/>
          </a:bodyPr>
          <a:lstStyle/>
          <a:p>
            <a:pPr indent="0" algn="just">
              <a:lnSpc>
                <a:spcPct val="130000"/>
              </a:lnSpc>
              <a:buFont typeface="Arial" panose="020B0604020202020204" pitchFamily="34" charset="0"/>
              <a:buNone/>
            </a:pPr>
            <a:r>
              <a:rPr lang="vi-VN" altLang="en-US" sz="3200" b="1" dirty="0">
                <a:latin typeface="Arial" panose="020B0604020202020204" pitchFamily="34" charset="0"/>
                <a:cs typeface="Arial" panose="020B0604020202020204" pitchFamily="34" charset="0"/>
              </a:rPr>
              <a:t>1. </a:t>
            </a:r>
            <a:r>
              <a:rPr lang="en-US" altLang="en-US" sz="3200" b="1" dirty="0">
                <a:latin typeface="Arial" panose="020B0604020202020204" pitchFamily="34" charset="0"/>
                <a:cs typeface="Arial" panose="020B0604020202020204" pitchFamily="34" charset="0"/>
              </a:rPr>
              <a:t>Xây dựng và thu thập dữ liệu</a:t>
            </a:r>
            <a:endParaRPr lang="en-US" altLang="en-US" sz="3200" b="1" dirty="0">
              <a:latin typeface="Arial" panose="020B0604020202020204" pitchFamily="34" charset="0"/>
              <a:cs typeface="Arial" panose="020B0604020202020204" pitchFamily="34" charset="0"/>
            </a:endParaRPr>
          </a:p>
          <a:p>
            <a:pPr marL="914400" lvl="1" indent="-457200" algn="just">
              <a:lnSpc>
                <a:spcPct val="130000"/>
              </a:lnSpc>
              <a:buFont typeface="Arial" panose="020B0604020202020204" pitchFamily="34" charset="0"/>
              <a:buChar char="•"/>
            </a:pPr>
            <a:r>
              <a:rPr lang="en-US" altLang="en-US" sz="3200" dirty="0">
                <a:latin typeface="Arial" panose="020B0604020202020204" pitchFamily="34" charset="0"/>
                <a:cs typeface="Arial" panose="020B0604020202020204" pitchFamily="34" charset="0"/>
              </a:rPr>
              <a:t>Sử dụng SCB-dataset kết hợp với dữ liệu tự thu thập từ phòng thi thực tế.</a:t>
            </a:r>
            <a:endParaRPr lang="en-US" altLang="en-US" sz="3200" dirty="0">
              <a:latin typeface="Arial" panose="020B0604020202020204" pitchFamily="34" charset="0"/>
              <a:cs typeface="Arial" panose="020B0604020202020204" pitchFamily="34" charset="0"/>
            </a:endParaRPr>
          </a:p>
          <a:p>
            <a:pPr marL="914400" lvl="1" indent="-457200" algn="just">
              <a:lnSpc>
                <a:spcPct val="130000"/>
              </a:lnSpc>
              <a:buFont typeface="Arial" panose="020B0604020202020204" pitchFamily="34" charset="0"/>
              <a:buChar char="•"/>
            </a:pPr>
            <a:r>
              <a:rPr lang="en-US" altLang="en-US" sz="3200" dirty="0">
                <a:latin typeface="Arial" panose="020B0604020202020204" pitchFamily="34" charset="0"/>
                <a:cs typeface="Arial" panose="020B0604020202020204" pitchFamily="34" charset="0"/>
              </a:rPr>
              <a:t>Tiền xử l</a:t>
            </a:r>
            <a:r>
              <a:rPr lang="en-US" altLang="en-US" sz="3200" dirty="0">
                <a:latin typeface="Arial" panose="020B0604020202020204" pitchFamily="34" charset="0"/>
                <a:cs typeface="Arial" panose="020B0604020202020204" pitchFamily="34" charset="0"/>
              </a:rPr>
              <a:t>ý</a:t>
            </a:r>
            <a:r>
              <a:rPr lang="en-US" altLang="en-US" sz="3200" dirty="0">
                <a:latin typeface="Arial" panose="020B0604020202020204" pitchFamily="34" charset="0"/>
                <a:cs typeface="Arial" panose="020B0604020202020204" pitchFamily="34" charset="0"/>
              </a:rPr>
              <a:t> dữ liệu: gán nhãn, chuẩn hóa và t</a:t>
            </a:r>
            <a:r>
              <a:rPr lang="en-US" altLang="en-US" sz="3200" dirty="0">
                <a:latin typeface="Arial" panose="020B0604020202020204" pitchFamily="34" charset="0"/>
                <a:cs typeface="Arial" panose="020B0604020202020204" pitchFamily="34" charset="0"/>
              </a:rPr>
              <a:t>ă</a:t>
            </a:r>
            <a:r>
              <a:rPr lang="en-US" altLang="en-US" sz="3200" dirty="0">
                <a:latin typeface="Arial" panose="020B0604020202020204" pitchFamily="34" charset="0"/>
                <a:cs typeface="Arial" panose="020B0604020202020204" pitchFamily="34" charset="0"/>
              </a:rPr>
              <a:t>ng c</a:t>
            </a:r>
            <a:r>
              <a:rPr lang="en-US" altLang="en-US" sz="3200" dirty="0">
                <a:latin typeface="Arial" panose="020B0604020202020204" pitchFamily="34" charset="0"/>
                <a:cs typeface="Arial" panose="020B0604020202020204" pitchFamily="34" charset="0"/>
              </a:rPr>
              <a:t>ư</a:t>
            </a:r>
            <a:r>
              <a:rPr lang="en-US" altLang="en-US" sz="3200" dirty="0">
                <a:latin typeface="Arial" panose="020B0604020202020204" pitchFamily="34" charset="0"/>
                <a:cs typeface="Arial" panose="020B0604020202020204" pitchFamily="34" charset="0"/>
              </a:rPr>
              <a:t>ờng dữ liệu.</a:t>
            </a:r>
            <a:endParaRPr lang="en-US" altLang="en-US" sz="3200" dirty="0">
              <a:latin typeface="Arial" panose="020B0604020202020204" pitchFamily="34" charset="0"/>
              <a:cs typeface="Arial" panose="020B0604020202020204" pitchFamily="34" charset="0"/>
            </a:endParaRPr>
          </a:p>
          <a:p>
            <a:pPr indent="0" algn="just">
              <a:lnSpc>
                <a:spcPct val="130000"/>
              </a:lnSpc>
              <a:buFont typeface="Arial" panose="020B0604020202020204" pitchFamily="34" charset="0"/>
              <a:buNone/>
            </a:pPr>
            <a:r>
              <a:rPr lang="vi-VN" altLang="en-US" sz="3200" b="1" dirty="0">
                <a:latin typeface="Arial" panose="020B0604020202020204" pitchFamily="34" charset="0"/>
                <a:cs typeface="Arial" panose="020B0604020202020204" pitchFamily="34" charset="0"/>
              </a:rPr>
              <a:t>2. </a:t>
            </a:r>
            <a:r>
              <a:rPr lang="en-US" altLang="en-US" sz="3200" b="1" dirty="0">
                <a:latin typeface="Arial" panose="020B0604020202020204" pitchFamily="34" charset="0"/>
                <a:cs typeface="Arial" panose="020B0604020202020204" pitchFamily="34" charset="0"/>
              </a:rPr>
              <a:t>Huấn luyện mô hình YOLOv11</a:t>
            </a:r>
            <a:endParaRPr lang="en-US" altLang="en-US" sz="3200" b="1" dirty="0">
              <a:latin typeface="Arial" panose="020B0604020202020204" pitchFamily="34" charset="0"/>
              <a:cs typeface="Arial" panose="020B0604020202020204" pitchFamily="34" charset="0"/>
            </a:endParaRPr>
          </a:p>
          <a:p>
            <a:pPr marL="914400" lvl="1" indent="-457200" algn="just">
              <a:lnSpc>
                <a:spcPct val="130000"/>
              </a:lnSpc>
              <a:buFont typeface="Arial" panose="020B0604020202020204" pitchFamily="34" charset="0"/>
              <a:buChar char="•"/>
            </a:pPr>
            <a:r>
              <a:rPr lang="en-US" altLang="en-US" sz="3200" dirty="0">
                <a:latin typeface="Arial" panose="020B0604020202020204" pitchFamily="34" charset="0"/>
                <a:cs typeface="Arial" panose="020B0604020202020204" pitchFamily="34" charset="0"/>
              </a:rPr>
              <a:t>Tối </a:t>
            </a:r>
            <a:r>
              <a:rPr lang="en-US" altLang="en-US" sz="3200" dirty="0">
                <a:latin typeface="Arial" panose="020B0604020202020204" pitchFamily="34" charset="0"/>
                <a:cs typeface="Arial" panose="020B0604020202020204" pitchFamily="34" charset="0"/>
              </a:rPr>
              <a:t>ư</a:t>
            </a:r>
            <a:r>
              <a:rPr lang="en-US" altLang="en-US" sz="3200" dirty="0">
                <a:latin typeface="Arial" panose="020B0604020202020204" pitchFamily="34" charset="0"/>
                <a:cs typeface="Arial" panose="020B0604020202020204" pitchFamily="34" charset="0"/>
              </a:rPr>
              <a:t>u hóa mô hình </a:t>
            </a:r>
            <a:r>
              <a:rPr lang="en-US" altLang="en-US" sz="3200" dirty="0">
                <a:latin typeface="Arial" panose="020B0604020202020204" pitchFamily="34" charset="0"/>
                <a:cs typeface="Arial" panose="020B0604020202020204" pitchFamily="34" charset="0"/>
              </a:rPr>
              <a:t>đ</a:t>
            </a:r>
            <a:r>
              <a:rPr lang="en-US" altLang="en-US" sz="3200" dirty="0">
                <a:latin typeface="Arial" panose="020B0604020202020204" pitchFamily="34" charset="0"/>
                <a:cs typeface="Arial" panose="020B0604020202020204" pitchFamily="34" charset="0"/>
              </a:rPr>
              <a:t>ể phát hiện chính xác hành vi gian lận.</a:t>
            </a:r>
            <a:endParaRPr lang="en-US" altLang="en-US" sz="3200" dirty="0">
              <a:latin typeface="Arial" panose="020B0604020202020204" pitchFamily="34" charset="0"/>
              <a:cs typeface="Arial" panose="020B0604020202020204" pitchFamily="34" charset="0"/>
            </a:endParaRPr>
          </a:p>
          <a:p>
            <a:pPr marL="914400" lvl="1" indent="-457200" algn="just">
              <a:lnSpc>
                <a:spcPct val="130000"/>
              </a:lnSpc>
              <a:buFont typeface="Arial" panose="020B0604020202020204" pitchFamily="34" charset="0"/>
              <a:buChar char="•"/>
            </a:pPr>
            <a:r>
              <a:rPr lang="en-US" altLang="en-US" sz="3200" dirty="0">
                <a:latin typeface="Arial" panose="020B0604020202020204" pitchFamily="34" charset="0"/>
                <a:cs typeface="Arial" panose="020B0604020202020204" pitchFamily="34" charset="0"/>
              </a:rPr>
              <a:t>So sánh hiệu suất với các mô hình khác nh</a:t>
            </a:r>
            <a:r>
              <a:rPr lang="en-US" altLang="en-US" sz="3200" dirty="0">
                <a:latin typeface="Arial" panose="020B0604020202020204" pitchFamily="34" charset="0"/>
                <a:cs typeface="Arial" panose="020B0604020202020204" pitchFamily="34" charset="0"/>
              </a:rPr>
              <a:t>ư</a:t>
            </a:r>
            <a:r>
              <a:rPr lang="en-US" altLang="en-US" sz="3200" dirty="0">
                <a:latin typeface="Arial" panose="020B0604020202020204" pitchFamily="34" charset="0"/>
                <a:cs typeface="Arial" panose="020B0604020202020204" pitchFamily="34" charset="0"/>
              </a:rPr>
              <a:t> Faster R-CNN, SSD.</a:t>
            </a:r>
            <a:endParaRPr lang="en-US" altLang="en-US" sz="3200" dirty="0">
              <a:latin typeface="Arial" panose="020B0604020202020204" pitchFamily="34" charset="0"/>
              <a:cs typeface="Arial" panose="020B0604020202020204" pitchFamily="34" charset="0"/>
            </a:endParaRPr>
          </a:p>
          <a:p>
            <a:pPr indent="0" algn="just">
              <a:lnSpc>
                <a:spcPct val="130000"/>
              </a:lnSpc>
              <a:buFont typeface="Arial" panose="020B0604020202020204" pitchFamily="34" charset="0"/>
              <a:buNone/>
            </a:pPr>
            <a:r>
              <a:rPr lang="vi-VN" altLang="en-US" sz="3200" b="1" dirty="0">
                <a:latin typeface="Arial" panose="020B0604020202020204" pitchFamily="34" charset="0"/>
                <a:cs typeface="Arial" panose="020B0604020202020204" pitchFamily="34" charset="0"/>
              </a:rPr>
              <a:t>3. </a:t>
            </a:r>
            <a:r>
              <a:rPr lang="en-US" altLang="en-US" sz="3200" b="1" dirty="0">
                <a:latin typeface="Arial" panose="020B0604020202020204" pitchFamily="34" charset="0"/>
                <a:cs typeface="Arial" panose="020B0604020202020204" pitchFamily="34" charset="0"/>
              </a:rPr>
              <a:t>Phát triển hệ thống giám sát</a:t>
            </a:r>
            <a:endParaRPr lang="en-US" altLang="en-US" sz="3200" b="1" dirty="0">
              <a:latin typeface="Arial" panose="020B0604020202020204" pitchFamily="34" charset="0"/>
              <a:cs typeface="Arial" panose="020B0604020202020204" pitchFamily="34" charset="0"/>
            </a:endParaRPr>
          </a:p>
          <a:p>
            <a:pPr marL="914400" lvl="1" indent="-457200" algn="just">
              <a:lnSpc>
                <a:spcPct val="130000"/>
              </a:lnSpc>
              <a:buFont typeface="Arial" panose="020B0604020202020204" pitchFamily="34" charset="0"/>
              <a:buChar char="•"/>
            </a:pPr>
            <a:r>
              <a:rPr lang="en-US" altLang="en-US" sz="3200" dirty="0">
                <a:latin typeface="Arial" panose="020B0604020202020204" pitchFamily="34" charset="0"/>
                <a:cs typeface="Arial" panose="020B0604020202020204" pitchFamily="34" charset="0"/>
              </a:rPr>
              <a:t>Tích hợp YOLOv11 vào hệ thống giám sát thời gian thực.</a:t>
            </a:r>
            <a:endParaRPr lang="en-US" altLang="en-US" sz="3200" dirty="0">
              <a:latin typeface="Arial" panose="020B0604020202020204" pitchFamily="34" charset="0"/>
              <a:cs typeface="Arial" panose="020B0604020202020204" pitchFamily="34" charset="0"/>
            </a:endParaRPr>
          </a:p>
          <a:p>
            <a:pPr marL="914400" lvl="1" indent="-457200" algn="just">
              <a:lnSpc>
                <a:spcPct val="130000"/>
              </a:lnSpc>
              <a:buFont typeface="Arial" panose="020B0604020202020204" pitchFamily="34" charset="0"/>
              <a:buChar char="•"/>
            </a:pPr>
            <a:r>
              <a:rPr lang="en-US" altLang="en-US" sz="3200" dirty="0">
                <a:latin typeface="Arial" panose="020B0604020202020204" pitchFamily="34" charset="0"/>
                <a:cs typeface="Arial" panose="020B0604020202020204" pitchFamily="34" charset="0"/>
              </a:rPr>
              <a:t>Xây dựng giao diện web </a:t>
            </a:r>
            <a:r>
              <a:rPr lang="en-US" altLang="en-US" sz="3200" dirty="0">
                <a:latin typeface="Arial" panose="020B0604020202020204" pitchFamily="34" charset="0"/>
                <a:cs typeface="Arial" panose="020B0604020202020204" pitchFamily="34" charset="0"/>
              </a:rPr>
              <a:t>đ</a:t>
            </a:r>
            <a:r>
              <a:rPr lang="en-US" altLang="en-US" sz="3200" dirty="0">
                <a:latin typeface="Arial" panose="020B0604020202020204" pitchFamily="34" charset="0"/>
                <a:cs typeface="Arial" panose="020B0604020202020204" pitchFamily="34" charset="0"/>
              </a:rPr>
              <a:t>ể hiển thị cảnh báo khi phát hiện gian lận.</a:t>
            </a:r>
            <a:endParaRPr lang="en-US" altLang="en-US" sz="3200" dirty="0">
              <a:latin typeface="Arial" panose="020B0604020202020204" pitchFamily="34" charset="0"/>
              <a:cs typeface="Arial" panose="020B0604020202020204" pitchFamily="34" charset="0"/>
            </a:endParaRPr>
          </a:p>
          <a:p>
            <a:pPr marL="914400" lvl="1" indent="-457200" algn="just">
              <a:lnSpc>
                <a:spcPct val="130000"/>
              </a:lnSpc>
              <a:buFont typeface="Arial" panose="020B0604020202020204" pitchFamily="34" charset="0"/>
              <a:buChar char="•"/>
            </a:pPr>
            <a:r>
              <a:rPr lang="en-US" altLang="en-US" sz="3200" dirty="0">
                <a:latin typeface="Arial" panose="020B0604020202020204" pitchFamily="34" charset="0"/>
                <a:cs typeface="Arial" panose="020B0604020202020204" pitchFamily="34" charset="0"/>
              </a:rPr>
              <a:t>Kết nối hệ thống cảnh báo qua email, Telegram hoặc loa báo </a:t>
            </a:r>
            <a:r>
              <a:rPr lang="en-US" altLang="en-US" sz="3200" dirty="0">
                <a:latin typeface="Arial" panose="020B0604020202020204" pitchFamily="34" charset="0"/>
                <a:cs typeface="Arial" panose="020B0604020202020204" pitchFamily="34" charset="0"/>
              </a:rPr>
              <a:t>đ</a:t>
            </a:r>
            <a:r>
              <a:rPr lang="en-US" altLang="en-US" sz="3200" dirty="0">
                <a:latin typeface="Arial" panose="020B0604020202020204" pitchFamily="34" charset="0"/>
                <a:cs typeface="Arial" panose="020B0604020202020204" pitchFamily="34" charset="0"/>
              </a:rPr>
              <a:t>ộng.</a:t>
            </a:r>
            <a:endParaRPr lang="en-US" altLang="en-US" sz="3200" dirty="0">
              <a:latin typeface="Arial" panose="020B0604020202020204" pitchFamily="34" charset="0"/>
              <a:cs typeface="Arial" panose="020B0604020202020204" pitchFamily="34" charset="0"/>
            </a:endParaRPr>
          </a:p>
        </p:txBody>
      </p:sp>
      <p:sp>
        <p:nvSpPr>
          <p:cNvPr id="4" name="AutoShape 4" descr="A basic flowchart diagram representing a fraud detection process during an exam. The process involves four main steps: 1. Data collection through IoT devices (camera, sensor, microphone) capturing data from the exam room. 2. Data processing and analysis where AI uses face and action recognition algorithms to analyze the collected data. 3. Fraud detection where AI identifies fraudulent actions (like using a phone or communicating) and sends an alert to the invigilator. 4. Recording and reporting where the system stores the data and generates a report for the invigilator and exam board. Use simple shapes and clear labels for each step in the process, with arrows connecting the steps in sequence."/>
          <p:cNvSpPr>
            <a:spLocks noChangeAspect="1" noChangeArrowheads="1"/>
          </p:cNvSpPr>
          <p:nvPr/>
        </p:nvSpPr>
        <p:spPr bwMode="auto">
          <a:xfrm>
            <a:off x="4267200" y="609284"/>
            <a:ext cx="9411015" cy="941101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9635852"/>
            <a:ext cx="18288000" cy="651148"/>
          </a:xfrm>
          <a:custGeom>
            <a:avLst/>
            <a:gdLst/>
            <a:ahLst/>
            <a:cxnLst/>
            <a:rect l="l" t="t" r="r" b="b"/>
            <a:pathLst>
              <a:path w="18288000" h="651148">
                <a:moveTo>
                  <a:pt x="0" y="0"/>
                </a:moveTo>
                <a:lnTo>
                  <a:pt x="18288000" y="0"/>
                </a:lnTo>
                <a:lnTo>
                  <a:pt x="18288000" y="651148"/>
                </a:lnTo>
                <a:lnTo>
                  <a:pt x="0" y="651148"/>
                </a:lnTo>
                <a:lnTo>
                  <a:pt x="0" y="0"/>
                </a:lnTo>
                <a:close/>
              </a:path>
            </a:pathLst>
          </a:custGeom>
          <a:blipFill>
            <a:blip r:embed="rId1"/>
            <a:stretch>
              <a:fillRect t="-16703" b="-16703"/>
            </a:stretch>
          </a:blipFill>
        </p:spPr>
        <p:txBody>
          <a:bodyPr/>
          <a:lstStyle/>
          <a:p>
            <a:endParaRPr lang="vi-VN"/>
          </a:p>
        </p:txBody>
      </p:sp>
      <p:sp>
        <p:nvSpPr>
          <p:cNvPr id="3" name="Freeform 3"/>
          <p:cNvSpPr/>
          <p:nvPr/>
        </p:nvSpPr>
        <p:spPr>
          <a:xfrm>
            <a:off x="15468600" y="237058"/>
            <a:ext cx="2057400" cy="1763204"/>
          </a:xfrm>
          <a:custGeom>
            <a:avLst/>
            <a:gdLst/>
            <a:ahLst/>
            <a:cxnLst/>
            <a:rect l="l" t="t" r="r" b="b"/>
            <a:pathLst>
              <a:path w="947177" h="859563">
                <a:moveTo>
                  <a:pt x="0" y="0"/>
                </a:moveTo>
                <a:lnTo>
                  <a:pt x="947177" y="0"/>
                </a:lnTo>
                <a:lnTo>
                  <a:pt x="947177" y="859563"/>
                </a:lnTo>
                <a:lnTo>
                  <a:pt x="0" y="859563"/>
                </a:lnTo>
                <a:lnTo>
                  <a:pt x="0" y="0"/>
                </a:lnTo>
                <a:close/>
              </a:path>
            </a:pathLst>
          </a:custGeom>
          <a:blipFill>
            <a:blip r:embed="rId2"/>
            <a:stretch>
              <a:fillRect/>
            </a:stretch>
          </a:blipFill>
        </p:spPr>
        <p:txBody>
          <a:bodyPr/>
          <a:lstStyle/>
          <a:p>
            <a:endParaRPr lang="vi-VN"/>
          </a:p>
        </p:txBody>
      </p:sp>
      <p:sp>
        <p:nvSpPr>
          <p:cNvPr id="207" name="TextBox 206"/>
          <p:cNvSpPr txBox="1"/>
          <p:nvPr/>
        </p:nvSpPr>
        <p:spPr>
          <a:xfrm>
            <a:off x="685800" y="799793"/>
            <a:ext cx="13280136" cy="706755"/>
          </a:xfrm>
          <a:prstGeom prst="rect">
            <a:avLst/>
          </a:prstGeom>
          <a:noFill/>
        </p:spPr>
        <p:txBody>
          <a:bodyPr wrap="square" rtlCol="0">
            <a:spAutoFit/>
          </a:bodyPr>
          <a:lstStyle/>
          <a:p>
            <a:r>
              <a:rPr lang="vi-VN" sz="4000" b="1" dirty="0">
                <a:solidFill>
                  <a:srgbClr val="FF6600"/>
                </a:solidFill>
                <a:latin typeface="Arial" panose="020B0604020202020204"/>
                <a:cs typeface="Arial" panose="020B0604020202020204"/>
              </a:rPr>
              <a:t>THU THẬP DỮ </a:t>
            </a:r>
            <a:r>
              <a:rPr lang="vi-VN" sz="4000" b="1" dirty="0">
                <a:solidFill>
                  <a:srgbClr val="FF6600"/>
                </a:solidFill>
                <a:latin typeface="Arial" panose="020B0604020202020204"/>
                <a:cs typeface="Arial" panose="020B0604020202020204"/>
              </a:rPr>
              <a:t>LIỆU </a:t>
            </a:r>
            <a:endParaRPr lang="vi-VN" sz="4000" b="1" dirty="0">
              <a:solidFill>
                <a:srgbClr val="FF6600"/>
              </a:solidFill>
              <a:latin typeface="Arial" panose="020B0604020202020204"/>
              <a:cs typeface="Arial" panose="020B0604020202020204"/>
            </a:endParaRPr>
          </a:p>
        </p:txBody>
      </p:sp>
      <p:pic>
        <p:nvPicPr>
          <p:cNvPr id="208" name="Picture 207" descr="Dai Nam [PPT] Template 15.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3400" y="1714500"/>
            <a:ext cx="12681785" cy="37785"/>
          </a:xfrm>
          <a:prstGeom prst="rect">
            <a:avLst/>
          </a:prstGeom>
        </p:spPr>
      </p:pic>
      <p:sp>
        <p:nvSpPr>
          <p:cNvPr id="5" name="TextBox 4"/>
          <p:cNvSpPr txBox="1"/>
          <p:nvPr/>
        </p:nvSpPr>
        <p:spPr>
          <a:xfrm>
            <a:off x="762000" y="1866900"/>
            <a:ext cx="16428720" cy="3248025"/>
          </a:xfrm>
          <a:prstGeom prst="rect">
            <a:avLst/>
          </a:prstGeom>
          <a:noFill/>
        </p:spPr>
        <p:txBody>
          <a:bodyPr wrap="square">
            <a:noAutofit/>
          </a:bodyPr>
          <a:lstStyle/>
          <a:p>
            <a:pPr marL="457200" indent="-457200" algn="just">
              <a:lnSpc>
                <a:spcPct val="130000"/>
              </a:lnSpc>
              <a:buFont typeface="Wingdings" panose="05000000000000000000" charset="0"/>
              <a:buChar char="q"/>
            </a:pPr>
            <a:r>
              <a:rPr lang="en-US" altLang="en-US" sz="3200" dirty="0">
                <a:latin typeface="Arial" panose="020B0604020202020204" pitchFamily="34" charset="0"/>
                <a:cs typeface="Arial" panose="020B0604020202020204" pitchFamily="34" charset="0"/>
              </a:rPr>
              <a:t>Sử dụng camera giám sát </a:t>
            </a:r>
            <a:r>
              <a:rPr lang="" altLang="en-US" sz="3200" dirty="0">
                <a:latin typeface="Arial" panose="020B0604020202020204" pitchFamily="34" charset="0"/>
                <a:cs typeface="Arial" panose="020B0604020202020204" pitchFamily="34" charset="0"/>
              </a:rPr>
              <a:t>đ</a:t>
            </a:r>
            <a:r>
              <a:rPr lang="en-US" altLang="en-US" sz="3200" dirty="0">
                <a:latin typeface="Arial" panose="020B0604020202020204" pitchFamily="34" charset="0"/>
                <a:cs typeface="Arial" panose="020B0604020202020204" pitchFamily="34" charset="0"/>
              </a:rPr>
              <a:t>ặt trên bàn hoặc trên cao </a:t>
            </a:r>
            <a:r>
              <a:rPr lang="" altLang="en-US" sz="3200" dirty="0">
                <a:latin typeface="Arial" panose="020B0604020202020204" pitchFamily="34" charset="0"/>
                <a:cs typeface="Arial" panose="020B0604020202020204" pitchFamily="34" charset="0"/>
              </a:rPr>
              <a:t>đ</a:t>
            </a:r>
            <a:r>
              <a:rPr lang="en-US" altLang="en-US" sz="3200" dirty="0">
                <a:latin typeface="Arial" panose="020B0604020202020204" pitchFamily="34" charset="0"/>
                <a:cs typeface="Arial" panose="020B0604020202020204" pitchFamily="34" charset="0"/>
              </a:rPr>
              <a:t>ể ghi lại hình ảnh/video của thí sinh trong quá trình thi.</a:t>
            </a:r>
            <a:endParaRPr lang="en-US" altLang="en-US" sz="3200" dirty="0">
              <a:latin typeface="Arial" panose="020B0604020202020204" pitchFamily="34" charset="0"/>
              <a:cs typeface="Arial" panose="020B0604020202020204" pitchFamily="34" charset="0"/>
            </a:endParaRPr>
          </a:p>
          <a:p>
            <a:pPr marL="457200" indent="-457200" algn="just">
              <a:lnSpc>
                <a:spcPct val="130000"/>
              </a:lnSpc>
              <a:buFont typeface="Wingdings" panose="05000000000000000000" charset="0"/>
              <a:buChar char="q"/>
            </a:pPr>
            <a:r>
              <a:rPr lang="en-US" altLang="en-US" sz="3200" dirty="0">
                <a:latin typeface="Arial" panose="020B0604020202020204" pitchFamily="34" charset="0"/>
                <a:cs typeface="Arial" panose="020B0604020202020204" pitchFamily="34" charset="0"/>
              </a:rPr>
              <a:t>Ghi lại nhiều tình huống khác nhau: Bình th</a:t>
            </a:r>
            <a:r>
              <a:rPr lang="" altLang="en-US" sz="3200" dirty="0">
                <a:latin typeface="Arial" panose="020B0604020202020204" pitchFamily="34" charset="0"/>
                <a:cs typeface="Arial" panose="020B0604020202020204" pitchFamily="34" charset="0"/>
              </a:rPr>
              <a:t>ư</a:t>
            </a:r>
            <a:r>
              <a:rPr lang="en-US" altLang="en-US" sz="3200" dirty="0">
                <a:latin typeface="Arial" panose="020B0604020202020204" pitchFamily="34" charset="0"/>
                <a:cs typeface="Arial" panose="020B0604020202020204" pitchFamily="34" charset="0"/>
              </a:rPr>
              <a:t>ờng (không gian lận) và các hành vi gian lận (sử dụng </a:t>
            </a:r>
            <a:r>
              <a:rPr lang="" altLang="en-US" sz="3200" dirty="0">
                <a:latin typeface="Arial" panose="020B0604020202020204" pitchFamily="34" charset="0"/>
                <a:cs typeface="Arial" panose="020B0604020202020204" pitchFamily="34" charset="0"/>
              </a:rPr>
              <a:t>đ</a:t>
            </a:r>
            <a:r>
              <a:rPr lang="en-US" altLang="en-US" sz="3200" dirty="0">
                <a:latin typeface="Arial" panose="020B0604020202020204" pitchFamily="34" charset="0"/>
                <a:cs typeface="Arial" panose="020B0604020202020204" pitchFamily="34" charset="0"/>
              </a:rPr>
              <a:t>iện thoại, quay cóp, trao </a:t>
            </a:r>
            <a:r>
              <a:rPr lang="" altLang="en-US" sz="3200" dirty="0">
                <a:latin typeface="Arial" panose="020B0604020202020204" pitchFamily="34" charset="0"/>
                <a:cs typeface="Arial" panose="020B0604020202020204" pitchFamily="34" charset="0"/>
              </a:rPr>
              <a:t>đ</a:t>
            </a:r>
            <a:r>
              <a:rPr lang="en-US" altLang="en-US" sz="3200" dirty="0">
                <a:latin typeface="Arial" panose="020B0604020202020204" pitchFamily="34" charset="0"/>
                <a:cs typeface="Arial" panose="020B0604020202020204" pitchFamily="34" charset="0"/>
              </a:rPr>
              <a:t>ổi…).</a:t>
            </a:r>
            <a:endParaRPr lang="en-US" altLang="en-US" sz="3200" dirty="0">
              <a:latin typeface="Arial" panose="020B0604020202020204" pitchFamily="34" charset="0"/>
              <a:cs typeface="Arial" panose="020B0604020202020204" pitchFamily="34" charset="0"/>
            </a:endParaRPr>
          </a:p>
          <a:p>
            <a:pPr marL="457200" indent="-457200" algn="just">
              <a:lnSpc>
                <a:spcPct val="130000"/>
              </a:lnSpc>
              <a:buFont typeface="Wingdings" panose="05000000000000000000" charset="0"/>
              <a:buChar char="q"/>
            </a:pPr>
            <a:r>
              <a:rPr lang="en-US" altLang="en-US" sz="3200" dirty="0">
                <a:latin typeface="Arial" panose="020B0604020202020204" pitchFamily="34" charset="0"/>
                <a:cs typeface="Arial" panose="020B0604020202020204" pitchFamily="34" charset="0"/>
              </a:rPr>
              <a:t>L</a:t>
            </a:r>
            <a:r>
              <a:rPr lang="" altLang="en-US" sz="3200" dirty="0">
                <a:latin typeface="Arial" panose="020B0604020202020204" pitchFamily="34" charset="0"/>
                <a:cs typeface="Arial" panose="020B0604020202020204" pitchFamily="34" charset="0"/>
              </a:rPr>
              <a:t>ư</a:t>
            </a:r>
            <a:r>
              <a:rPr lang="en-US" altLang="en-US" sz="3200" dirty="0">
                <a:latin typeface="Arial" panose="020B0604020202020204" pitchFamily="34" charset="0"/>
                <a:cs typeface="Arial" panose="020B0604020202020204" pitchFamily="34" charset="0"/>
              </a:rPr>
              <a:t>u trữ dữ liệu video trên máy chủ hoặc cloud </a:t>
            </a:r>
            <a:r>
              <a:rPr lang="" altLang="en-US" sz="3200" dirty="0">
                <a:latin typeface="Arial" panose="020B0604020202020204" pitchFamily="34" charset="0"/>
                <a:cs typeface="Arial" panose="020B0604020202020204" pitchFamily="34" charset="0"/>
              </a:rPr>
              <a:t>đ</a:t>
            </a:r>
            <a:r>
              <a:rPr lang="en-US" altLang="en-US" sz="3200" dirty="0">
                <a:latin typeface="Arial" panose="020B0604020202020204" pitchFamily="34" charset="0"/>
                <a:cs typeface="Arial" panose="020B0604020202020204" pitchFamily="34" charset="0"/>
              </a:rPr>
              <a:t>ể xử l</a:t>
            </a:r>
            <a:r>
              <a:rPr lang="" altLang="en-US" sz="3200" dirty="0">
                <a:latin typeface="Arial" panose="020B0604020202020204" pitchFamily="34" charset="0"/>
                <a:cs typeface="Arial" panose="020B0604020202020204" pitchFamily="34" charset="0"/>
              </a:rPr>
              <a:t>ý</a:t>
            </a:r>
            <a:r>
              <a:rPr lang="en-US" altLang="en-US" sz="3200" dirty="0">
                <a:latin typeface="Arial" panose="020B0604020202020204" pitchFamily="34" charset="0"/>
                <a:cs typeface="Arial" panose="020B0604020202020204" pitchFamily="34" charset="0"/>
              </a:rPr>
              <a:t>.</a:t>
            </a:r>
            <a:endParaRPr lang="en-US" altLang="en-US" sz="3200" dirty="0">
              <a:latin typeface="Arial" panose="020B0604020202020204" pitchFamily="34" charset="0"/>
              <a:cs typeface="Arial" panose="020B0604020202020204" pitchFamily="34" charset="0"/>
            </a:endParaRPr>
          </a:p>
        </p:txBody>
      </p:sp>
      <p:sp>
        <p:nvSpPr>
          <p:cNvPr id="4" name="AutoShape 4" descr="A basic flowchart diagram representing a fraud detection process during an exam. The process involves four main steps: 1. Data collection through IoT devices (camera, sensor, microphone) capturing data from the exam room. 2. Data processing and analysis where AI uses face and action recognition algorithms to analyze the collected data. 3. Fraud detection where AI identifies fraudulent actions (like using a phone or communicating) and sends an alert to the invigilator. 4. Recording and reporting where the system stores the data and generates a report for the invigilator and exam board. Use simple shapes and clear labels for each step in the process, with arrows connecting the steps in sequence."/>
          <p:cNvSpPr>
            <a:spLocks noChangeAspect="1" noChangeArrowheads="1"/>
          </p:cNvSpPr>
          <p:nvPr/>
        </p:nvSpPr>
        <p:spPr bwMode="auto">
          <a:xfrm>
            <a:off x="4267200" y="609284"/>
            <a:ext cx="9411015" cy="941101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US"/>
          </a:p>
        </p:txBody>
      </p:sp>
      <p:pic>
        <p:nvPicPr>
          <p:cNvPr id="6" name="Picture 5" descr="train_batch1"/>
          <p:cNvPicPr>
            <a:picLocks noChangeAspect="1"/>
          </p:cNvPicPr>
          <p:nvPr/>
        </p:nvPicPr>
        <p:blipFill>
          <a:blip r:embed="rId4"/>
          <a:stretch>
            <a:fillRect/>
          </a:stretch>
        </p:blipFill>
        <p:spPr>
          <a:xfrm>
            <a:off x="990600" y="5219700"/>
            <a:ext cx="4234815" cy="4234815"/>
          </a:xfrm>
          <a:prstGeom prst="rect">
            <a:avLst/>
          </a:prstGeom>
        </p:spPr>
      </p:pic>
      <p:pic>
        <p:nvPicPr>
          <p:cNvPr id="7" name="Picture 6" descr="train_batch6030"/>
          <p:cNvPicPr>
            <a:picLocks noChangeAspect="1"/>
          </p:cNvPicPr>
          <p:nvPr/>
        </p:nvPicPr>
        <p:blipFill>
          <a:blip r:embed="rId5"/>
          <a:stretch>
            <a:fillRect/>
          </a:stretch>
        </p:blipFill>
        <p:spPr>
          <a:xfrm>
            <a:off x="6172200" y="5235575"/>
            <a:ext cx="4205605" cy="4205605"/>
          </a:xfrm>
          <a:prstGeom prst="rect">
            <a:avLst/>
          </a:prstGeom>
        </p:spPr>
      </p:pic>
      <p:pic>
        <p:nvPicPr>
          <p:cNvPr id="8" name="Picture 7" descr="train_batch6031"/>
          <p:cNvPicPr>
            <a:picLocks noChangeAspect="1"/>
          </p:cNvPicPr>
          <p:nvPr/>
        </p:nvPicPr>
        <p:blipFill>
          <a:blip r:embed="rId6"/>
          <a:stretch>
            <a:fillRect/>
          </a:stretch>
        </p:blipFill>
        <p:spPr>
          <a:xfrm>
            <a:off x="11506200" y="4000500"/>
            <a:ext cx="5561965" cy="556196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9635852"/>
            <a:ext cx="18288000" cy="651148"/>
          </a:xfrm>
          <a:custGeom>
            <a:avLst/>
            <a:gdLst/>
            <a:ahLst/>
            <a:cxnLst/>
            <a:rect l="l" t="t" r="r" b="b"/>
            <a:pathLst>
              <a:path w="18288000" h="651148">
                <a:moveTo>
                  <a:pt x="0" y="0"/>
                </a:moveTo>
                <a:lnTo>
                  <a:pt x="18288000" y="0"/>
                </a:lnTo>
                <a:lnTo>
                  <a:pt x="18288000" y="651148"/>
                </a:lnTo>
                <a:lnTo>
                  <a:pt x="0" y="651148"/>
                </a:lnTo>
                <a:lnTo>
                  <a:pt x="0" y="0"/>
                </a:lnTo>
                <a:close/>
              </a:path>
            </a:pathLst>
          </a:custGeom>
          <a:blipFill>
            <a:blip r:embed="rId1"/>
            <a:stretch>
              <a:fillRect t="-16703" b="-16703"/>
            </a:stretch>
          </a:blipFill>
        </p:spPr>
        <p:txBody>
          <a:bodyPr/>
          <a:lstStyle/>
          <a:p>
            <a:endParaRPr lang="vi-VN"/>
          </a:p>
        </p:txBody>
      </p:sp>
      <p:sp>
        <p:nvSpPr>
          <p:cNvPr id="3" name="Freeform 3"/>
          <p:cNvSpPr/>
          <p:nvPr/>
        </p:nvSpPr>
        <p:spPr>
          <a:xfrm>
            <a:off x="15468600" y="237058"/>
            <a:ext cx="2057400" cy="1763204"/>
          </a:xfrm>
          <a:custGeom>
            <a:avLst/>
            <a:gdLst/>
            <a:ahLst/>
            <a:cxnLst/>
            <a:rect l="l" t="t" r="r" b="b"/>
            <a:pathLst>
              <a:path w="947177" h="859563">
                <a:moveTo>
                  <a:pt x="0" y="0"/>
                </a:moveTo>
                <a:lnTo>
                  <a:pt x="947177" y="0"/>
                </a:lnTo>
                <a:lnTo>
                  <a:pt x="947177" y="859563"/>
                </a:lnTo>
                <a:lnTo>
                  <a:pt x="0" y="859563"/>
                </a:lnTo>
                <a:lnTo>
                  <a:pt x="0" y="0"/>
                </a:lnTo>
                <a:close/>
              </a:path>
            </a:pathLst>
          </a:custGeom>
          <a:blipFill>
            <a:blip r:embed="rId2"/>
            <a:stretch>
              <a:fillRect/>
            </a:stretch>
          </a:blipFill>
        </p:spPr>
        <p:txBody>
          <a:bodyPr/>
          <a:lstStyle/>
          <a:p>
            <a:endParaRPr lang="vi-VN"/>
          </a:p>
        </p:txBody>
      </p:sp>
      <p:sp>
        <p:nvSpPr>
          <p:cNvPr id="207" name="TextBox 206"/>
          <p:cNvSpPr txBox="1"/>
          <p:nvPr/>
        </p:nvSpPr>
        <p:spPr>
          <a:xfrm>
            <a:off x="685800" y="799793"/>
            <a:ext cx="13280136" cy="706755"/>
          </a:xfrm>
          <a:prstGeom prst="rect">
            <a:avLst/>
          </a:prstGeom>
          <a:noFill/>
        </p:spPr>
        <p:txBody>
          <a:bodyPr wrap="square" rtlCol="0">
            <a:spAutoFit/>
          </a:bodyPr>
          <a:lstStyle/>
          <a:p>
            <a:r>
              <a:rPr lang="vi-VN" sz="4000" b="1" dirty="0">
                <a:solidFill>
                  <a:srgbClr val="FF6600"/>
                </a:solidFill>
                <a:latin typeface="Arial" panose="020B0604020202020204"/>
                <a:cs typeface="Arial" panose="020B0604020202020204"/>
              </a:rPr>
              <a:t>TẬP DỮ LIỆU CẦN </a:t>
            </a:r>
            <a:r>
              <a:rPr lang="vi-VN" sz="4000" b="1" dirty="0">
                <a:solidFill>
                  <a:srgbClr val="FF6600"/>
                </a:solidFill>
                <a:latin typeface="Arial" panose="020B0604020202020204"/>
                <a:cs typeface="Arial" panose="020B0604020202020204"/>
              </a:rPr>
              <a:t>THIẾT </a:t>
            </a:r>
            <a:endParaRPr lang="vi-VN" sz="4000" b="1" dirty="0">
              <a:solidFill>
                <a:srgbClr val="FF6600"/>
              </a:solidFill>
              <a:latin typeface="Arial" panose="020B0604020202020204"/>
              <a:cs typeface="Arial" panose="020B0604020202020204"/>
            </a:endParaRPr>
          </a:p>
        </p:txBody>
      </p:sp>
      <p:pic>
        <p:nvPicPr>
          <p:cNvPr id="208" name="Picture 207" descr="Dai Nam [PPT] Template 15.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3400" y="1714500"/>
            <a:ext cx="12681785" cy="37785"/>
          </a:xfrm>
          <a:prstGeom prst="rect">
            <a:avLst/>
          </a:prstGeom>
        </p:spPr>
      </p:pic>
      <p:sp>
        <p:nvSpPr>
          <p:cNvPr id="5" name="TextBox 4"/>
          <p:cNvSpPr txBox="1"/>
          <p:nvPr/>
        </p:nvSpPr>
        <p:spPr>
          <a:xfrm>
            <a:off x="762000" y="2095500"/>
            <a:ext cx="16428720" cy="3419475"/>
          </a:xfrm>
          <a:prstGeom prst="rect">
            <a:avLst/>
          </a:prstGeom>
          <a:noFill/>
        </p:spPr>
        <p:txBody>
          <a:bodyPr wrap="square">
            <a:noAutofit/>
          </a:bodyPr>
          <a:lstStyle/>
          <a:p>
            <a:pPr marL="457200" indent="-457200" algn="just">
              <a:lnSpc>
                <a:spcPct val="140000"/>
              </a:lnSpc>
              <a:buFont typeface="Arial" panose="020B0604020202020204" pitchFamily="34" charset="0"/>
              <a:buChar char="•"/>
            </a:pPr>
            <a:r>
              <a:rPr lang="en-US" altLang="en-US" sz="3200" b="1" dirty="0">
                <a:latin typeface="Arial" panose="020B0604020202020204" pitchFamily="34" charset="0"/>
                <a:cs typeface="Arial" panose="020B0604020202020204" pitchFamily="34" charset="0"/>
              </a:rPr>
              <a:t>Hình ảnh/Video:</a:t>
            </a:r>
            <a:r>
              <a:rPr lang="en-US" altLang="en-US" sz="3200" dirty="0">
                <a:latin typeface="Arial" panose="020B0604020202020204" pitchFamily="34" charset="0"/>
                <a:cs typeface="Arial" panose="020B0604020202020204" pitchFamily="34" charset="0"/>
              </a:rPr>
              <a:t> Cần một l</a:t>
            </a:r>
            <a:r>
              <a:rPr lang="" altLang="en-US" sz="3200" dirty="0">
                <a:latin typeface="Arial" panose="020B0604020202020204" pitchFamily="34" charset="0"/>
                <a:cs typeface="Arial" panose="020B0604020202020204" pitchFamily="34" charset="0"/>
              </a:rPr>
              <a:t>ư</a:t>
            </a:r>
            <a:r>
              <a:rPr lang="en-US" altLang="en-US" sz="3200" dirty="0">
                <a:latin typeface="Arial" panose="020B0604020202020204" pitchFamily="34" charset="0"/>
                <a:cs typeface="Arial" panose="020B0604020202020204" pitchFamily="34" charset="0"/>
              </a:rPr>
              <a:t>ợng lớn hình ảnh hoặc video ghi lại các tình huống thi cử.</a:t>
            </a:r>
            <a:endParaRPr lang="en-US" altLang="en-US" sz="3200" dirty="0">
              <a:latin typeface="Arial" panose="020B0604020202020204" pitchFamily="34" charset="0"/>
              <a:cs typeface="Arial" panose="020B0604020202020204" pitchFamily="34" charset="0"/>
            </a:endParaRPr>
          </a:p>
          <a:p>
            <a:pPr marL="457200" indent="-457200" algn="just">
              <a:lnSpc>
                <a:spcPct val="140000"/>
              </a:lnSpc>
              <a:buFont typeface="Arial" panose="020B0604020202020204" pitchFamily="34" charset="0"/>
              <a:buChar char="•"/>
            </a:pPr>
            <a:r>
              <a:rPr lang="en-US" altLang="en-US" sz="3200" b="1" dirty="0">
                <a:latin typeface="Arial" panose="020B0604020202020204" pitchFamily="34" charset="0"/>
                <a:cs typeface="Arial" panose="020B0604020202020204" pitchFamily="34" charset="0"/>
              </a:rPr>
              <a:t>Chú thích (Annotations):</a:t>
            </a:r>
            <a:r>
              <a:rPr lang="en-US" altLang="en-US" sz="3200" dirty="0">
                <a:latin typeface="Arial" panose="020B0604020202020204" pitchFamily="34" charset="0"/>
                <a:cs typeface="Arial" panose="020B0604020202020204" pitchFamily="34" charset="0"/>
              </a:rPr>
              <a:t> Mỗi hình ảnh/video cần </a:t>
            </a:r>
            <a:r>
              <a:rPr lang="" altLang="en-US" sz="3200" dirty="0">
                <a:latin typeface="Arial" panose="020B0604020202020204" pitchFamily="34" charset="0"/>
                <a:cs typeface="Arial" panose="020B0604020202020204" pitchFamily="34" charset="0"/>
              </a:rPr>
              <a:t>đư</a:t>
            </a:r>
            <a:r>
              <a:rPr lang="en-US" altLang="en-US" sz="3200" dirty="0">
                <a:latin typeface="Arial" panose="020B0604020202020204" pitchFamily="34" charset="0"/>
                <a:cs typeface="Arial" panose="020B0604020202020204" pitchFamily="34" charset="0"/>
              </a:rPr>
              <a:t>ợc chú thích r</a:t>
            </a:r>
            <a:r>
              <a:rPr lang="" altLang="en-US" sz="3200" dirty="0">
                <a:latin typeface="Arial" panose="020B0604020202020204" pitchFamily="34" charset="0"/>
                <a:cs typeface="Arial" panose="020B0604020202020204" pitchFamily="34" charset="0"/>
              </a:rPr>
              <a:t>õ</a:t>
            </a:r>
            <a:r>
              <a:rPr lang="en-US" altLang="en-US" sz="3200" dirty="0">
                <a:latin typeface="Arial" panose="020B0604020202020204" pitchFamily="34" charset="0"/>
                <a:cs typeface="Arial" panose="020B0604020202020204" pitchFamily="34" charset="0"/>
              </a:rPr>
              <a:t> ràng, </a:t>
            </a:r>
            <a:r>
              <a:rPr lang="" altLang="en-US" sz="3200" dirty="0">
                <a:latin typeface="Arial" panose="020B0604020202020204" pitchFamily="34" charset="0"/>
                <a:cs typeface="Arial" panose="020B0604020202020204" pitchFamily="34" charset="0"/>
              </a:rPr>
              <a:t>đ</a:t>
            </a:r>
            <a:r>
              <a:rPr lang="en-US" altLang="en-US" sz="3200" dirty="0">
                <a:latin typeface="Arial" panose="020B0604020202020204" pitchFamily="34" charset="0"/>
                <a:cs typeface="Arial" panose="020B0604020202020204" pitchFamily="34" charset="0"/>
              </a:rPr>
              <a:t>ánh dấu vị trí của các </a:t>
            </a:r>
            <a:r>
              <a:rPr lang="" altLang="en-US" sz="3200" dirty="0">
                <a:latin typeface="Arial" panose="020B0604020202020204" pitchFamily="34" charset="0"/>
                <a:cs typeface="Arial" panose="020B0604020202020204" pitchFamily="34" charset="0"/>
              </a:rPr>
              <a:t>đ</a:t>
            </a:r>
            <a:r>
              <a:rPr lang="en-US" altLang="en-US" sz="3200" dirty="0">
                <a:latin typeface="Arial" panose="020B0604020202020204" pitchFamily="34" charset="0"/>
                <a:cs typeface="Arial" panose="020B0604020202020204" pitchFamily="34" charset="0"/>
              </a:rPr>
              <a:t>ối t</a:t>
            </a:r>
            <a:r>
              <a:rPr lang="" altLang="en-US" sz="3200" dirty="0">
                <a:latin typeface="Arial" panose="020B0604020202020204" pitchFamily="34" charset="0"/>
                <a:cs typeface="Arial" panose="020B0604020202020204" pitchFamily="34" charset="0"/>
              </a:rPr>
              <a:t>ư</a:t>
            </a:r>
            <a:r>
              <a:rPr lang="en-US" altLang="en-US" sz="3200" dirty="0">
                <a:latin typeface="Arial" panose="020B0604020202020204" pitchFamily="34" charset="0"/>
                <a:cs typeface="Arial" panose="020B0604020202020204" pitchFamily="34" charset="0"/>
              </a:rPr>
              <a:t>ợng và hành vi gian lận.</a:t>
            </a:r>
            <a:endParaRPr lang="en-US" altLang="en-US" sz="3200" dirty="0">
              <a:latin typeface="Arial" panose="020B0604020202020204" pitchFamily="34" charset="0"/>
              <a:cs typeface="Arial" panose="020B0604020202020204" pitchFamily="34" charset="0"/>
            </a:endParaRPr>
          </a:p>
          <a:p>
            <a:pPr marL="457200" indent="-457200" algn="just">
              <a:lnSpc>
                <a:spcPct val="140000"/>
              </a:lnSpc>
              <a:buFont typeface="Arial" panose="020B0604020202020204" pitchFamily="34" charset="0"/>
              <a:buChar char="•"/>
            </a:pPr>
            <a:r>
              <a:rPr lang="en-US" altLang="en-US" sz="3200" b="1" dirty="0">
                <a:latin typeface="Arial" panose="020B0604020202020204" pitchFamily="34" charset="0"/>
                <a:cs typeface="Arial" panose="020B0604020202020204" pitchFamily="34" charset="0"/>
              </a:rPr>
              <a:t>Phân loại lớp (Classes): </a:t>
            </a:r>
            <a:r>
              <a:rPr lang="en-US" altLang="en-US" sz="3200" dirty="0">
                <a:latin typeface="Arial" panose="020B0604020202020204" pitchFamily="34" charset="0"/>
                <a:cs typeface="Arial" panose="020B0604020202020204" pitchFamily="34" charset="0"/>
              </a:rPr>
              <a:t>Xác </a:t>
            </a:r>
            <a:r>
              <a:rPr lang="" altLang="en-US" sz="3200" dirty="0">
                <a:latin typeface="Arial" panose="020B0604020202020204" pitchFamily="34" charset="0"/>
                <a:cs typeface="Arial" panose="020B0604020202020204" pitchFamily="34" charset="0"/>
              </a:rPr>
              <a:t>đ</a:t>
            </a:r>
            <a:r>
              <a:rPr lang="en-US" altLang="en-US" sz="3200" dirty="0">
                <a:latin typeface="Arial" panose="020B0604020202020204" pitchFamily="34" charset="0"/>
                <a:cs typeface="Arial" panose="020B0604020202020204" pitchFamily="34" charset="0"/>
              </a:rPr>
              <a:t>ịnh các lớp </a:t>
            </a:r>
            <a:r>
              <a:rPr lang="" altLang="en-US" sz="3200" dirty="0">
                <a:latin typeface="Arial" panose="020B0604020202020204" pitchFamily="34" charset="0"/>
                <a:cs typeface="Arial" panose="020B0604020202020204" pitchFamily="34" charset="0"/>
              </a:rPr>
              <a:t>đ</a:t>
            </a:r>
            <a:r>
              <a:rPr lang="en-US" altLang="en-US" sz="3200" dirty="0">
                <a:latin typeface="Arial" panose="020B0604020202020204" pitchFamily="34" charset="0"/>
                <a:cs typeface="Arial" panose="020B0604020202020204" pitchFamily="34" charset="0"/>
              </a:rPr>
              <a:t>ối t</a:t>
            </a:r>
            <a:r>
              <a:rPr lang="" altLang="en-US" sz="3200" dirty="0">
                <a:latin typeface="Arial" panose="020B0604020202020204" pitchFamily="34" charset="0"/>
                <a:cs typeface="Arial" panose="020B0604020202020204" pitchFamily="34" charset="0"/>
              </a:rPr>
              <a:t>ư</a:t>
            </a:r>
            <a:r>
              <a:rPr lang="en-US" altLang="en-US" sz="3200" dirty="0">
                <a:latin typeface="Arial" panose="020B0604020202020204" pitchFamily="34" charset="0"/>
                <a:cs typeface="Arial" panose="020B0604020202020204" pitchFamily="34" charset="0"/>
              </a:rPr>
              <a:t>ợng cần nhận diện (ví dụ: "</a:t>
            </a:r>
            <a:r>
              <a:rPr lang="" altLang="en-US" sz="3200" dirty="0">
                <a:latin typeface="Arial" panose="020B0604020202020204" pitchFamily="34" charset="0"/>
                <a:cs typeface="Arial" panose="020B0604020202020204" pitchFamily="34" charset="0"/>
              </a:rPr>
              <a:t>đ</a:t>
            </a:r>
            <a:r>
              <a:rPr lang="en-US" altLang="en-US" sz="3200" dirty="0">
                <a:latin typeface="Arial" panose="020B0604020202020204" pitchFamily="34" charset="0"/>
                <a:cs typeface="Arial" panose="020B0604020202020204" pitchFamily="34" charset="0"/>
              </a:rPr>
              <a:t>iện thoại", "tài liệu", "nhìn bài bạn", v.v.).</a:t>
            </a:r>
            <a:endParaRPr lang="en-US" altLang="en-US" sz="3200" dirty="0">
              <a:latin typeface="Arial" panose="020B0604020202020204" pitchFamily="34" charset="0"/>
              <a:cs typeface="Arial" panose="020B0604020202020204" pitchFamily="34" charset="0"/>
            </a:endParaRPr>
          </a:p>
        </p:txBody>
      </p:sp>
      <p:pic>
        <p:nvPicPr>
          <p:cNvPr id="9" name="Picture 8"/>
          <p:cNvPicPr>
            <a:picLocks noChangeAspect="1"/>
          </p:cNvPicPr>
          <p:nvPr/>
        </p:nvPicPr>
        <p:blipFill>
          <a:blip r:embed="rId4"/>
          <a:stretch>
            <a:fillRect/>
          </a:stretch>
        </p:blipFill>
        <p:spPr>
          <a:xfrm>
            <a:off x="2437130" y="5905500"/>
            <a:ext cx="13413105" cy="271399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ustom 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6041</Words>
  <Application>WPS Presentation</Application>
  <PresentationFormat>Custom</PresentationFormat>
  <Paragraphs>148</Paragraphs>
  <Slides>20</Slides>
  <Notes>1</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20</vt:i4>
      </vt:variant>
    </vt:vector>
  </HeadingPairs>
  <TitlesOfParts>
    <vt:vector size="31" baseType="lpstr">
      <vt:lpstr>Arial</vt:lpstr>
      <vt:lpstr>SimSun</vt:lpstr>
      <vt:lpstr>Wingdings</vt:lpstr>
      <vt:lpstr>Arial Unicode Bold</vt:lpstr>
      <vt:lpstr>Arial</vt:lpstr>
      <vt:lpstr>Microsoft YaHei</vt:lpstr>
      <vt:lpstr>Arial Unicode MS</vt:lpstr>
      <vt:lpstr>Calibri</vt:lpstr>
      <vt:lpstr>Wingdings</vt:lpstr>
      <vt:lpstr>Tahoma</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Tập huấn nhập học 2024</dc:title>
  <dc:creator>Admin</dc:creator>
  <cp:lastModifiedBy>Trang Phạm Huyền</cp:lastModifiedBy>
  <cp:revision>112</cp:revision>
  <dcterms:created xsi:type="dcterms:W3CDTF">2006-08-16T00:00:00Z</dcterms:created>
  <dcterms:modified xsi:type="dcterms:W3CDTF">2025-03-12T19:16:30Z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0B20B0482B6F4CF59743C5508EE907A2_12</vt:lpwstr>
  </property>
  <property fmtid="{D5CDD505-2E9C-101B-9397-08002B2CF9AE}" pid="3" name="KSOProductBuildVer">
    <vt:lpwstr>1033-12.2.0.20326</vt:lpwstr>
  </property>
</Properties>
</file>